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4"/>
  </p:sldMasterIdLst>
  <p:notesMasterIdLst>
    <p:notesMasterId r:id="rId60"/>
  </p:notesMasterIdLst>
  <p:handoutMasterIdLst>
    <p:handoutMasterId r:id="rId61"/>
  </p:handoutMasterIdLst>
  <p:sldIdLst>
    <p:sldId id="256" r:id="rId5"/>
    <p:sldId id="257" r:id="rId6"/>
    <p:sldId id="258" r:id="rId7"/>
    <p:sldId id="259" r:id="rId8"/>
    <p:sldId id="280" r:id="rId9"/>
    <p:sldId id="260" r:id="rId10"/>
    <p:sldId id="261" r:id="rId11"/>
    <p:sldId id="263" r:id="rId12"/>
    <p:sldId id="262" r:id="rId13"/>
    <p:sldId id="264" r:id="rId14"/>
    <p:sldId id="265" r:id="rId15"/>
    <p:sldId id="268" r:id="rId16"/>
    <p:sldId id="266" r:id="rId17"/>
    <p:sldId id="269" r:id="rId18"/>
    <p:sldId id="270" r:id="rId19"/>
    <p:sldId id="271" r:id="rId20"/>
    <p:sldId id="272" r:id="rId21"/>
    <p:sldId id="273" r:id="rId22"/>
    <p:sldId id="274" r:id="rId23"/>
    <p:sldId id="277" r:id="rId24"/>
    <p:sldId id="276" r:id="rId25"/>
    <p:sldId id="282" r:id="rId26"/>
    <p:sldId id="275"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78" r:id="rId44"/>
    <p:sldId id="300" r:id="rId45"/>
    <p:sldId id="301" r:id="rId46"/>
    <p:sldId id="302" r:id="rId47"/>
    <p:sldId id="303" r:id="rId48"/>
    <p:sldId id="304" r:id="rId49"/>
    <p:sldId id="306" r:id="rId50"/>
    <p:sldId id="305" r:id="rId51"/>
    <p:sldId id="281" r:id="rId52"/>
    <p:sldId id="308" r:id="rId53"/>
    <p:sldId id="307" r:id="rId54"/>
    <p:sldId id="309" r:id="rId55"/>
    <p:sldId id="310" r:id="rId56"/>
    <p:sldId id="311" r:id="rId57"/>
    <p:sldId id="313" r:id="rId58"/>
    <p:sldId id="312" r:id="rId59"/>
  </p:sldIdLst>
  <p:sldSz cx="12192000" cy="6858000"/>
  <p:notesSz cx="6858000" cy="9144000"/>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5B190-9952-4D6B-81EF-C61422015FE6}" v="8304" dt="2024-03-19T21:26:18.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autoAdjust="0"/>
  </p:normalViewPr>
  <p:slideViewPr>
    <p:cSldViewPr snapToGrid="0">
      <p:cViewPr varScale="1">
        <p:scale>
          <a:sx n="116" d="100"/>
          <a:sy n="116" d="100"/>
        </p:scale>
        <p:origin x="3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0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D1D7FAE-1E06-4F8C-8B13-AE83947D37CA}" type="datetime1">
              <a:rPr lang="en-GB" smtClean="0"/>
              <a:t>19/03/2024</a:t>
            </a:fld>
            <a:endParaRPr lang="en-GB"/>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5EF03-110B-4710-A708-FEF1927612B9}" type="slidenum">
              <a:rPr lang="en-GB" smtClean="0"/>
              <a:t>‹#›</a:t>
            </a:fld>
            <a:endParaRPr lang="en-GB"/>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FDDEDF6-FF44-4638-BB07-B63DE698F164}" type="datetime1">
              <a:rPr lang="en-GB" noProof="0" smtClean="0"/>
              <a:t>19/03/2024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Quarter level</a:t>
            </a:r>
          </a:p>
          <a:p>
            <a:pPr lvl="4" rtl="0"/>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18CCA95-4F40-4CDD-BF1E-B8C9EB86EE73}" type="slidenum">
              <a:rPr lang="en-US" noProof="0" smtClean="0"/>
              <a:t>‹#›</a:t>
            </a:fld>
            <a:endParaRPr lang="en-US" noProof="0"/>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918CCA95-4F40-4CDD-BF1E-B8C9EB86EE73}" type="slidenum">
              <a:rPr lang="en-GB" smtClean="0"/>
              <a:t>1</a:t>
            </a:fld>
            <a:endParaRPr lang="en-GB"/>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086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506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4020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192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739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884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15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083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159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7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5997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32984070"/>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ayali/jupyter-notebook/blob/main/Capstone/capstone-webscraping.ipynb" TargetMode="External"/><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d-sayali/jupyter-notebook/blob/main/Capstone/capstone-spacex-Data-wrangling.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github.com/d-sayali/jupyter-notebook/blob/main/Capstone/capstone-eda-dataviz.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eda-sql.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interactive-maps-folium.ipyn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spacex_dash_app.p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prediction-analysis.ipyn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spacex-data-collection-api.ipynb"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441037" y="1664999"/>
            <a:ext cx="6587836" cy="1902691"/>
          </a:xfrm>
        </p:spPr>
        <p:txBody>
          <a:bodyPr rtlCol="0"/>
          <a:lstStyle/>
          <a:p>
            <a:r>
              <a:rPr lang="en-GB" b="1" dirty="0">
                <a:latin typeface="system-ui"/>
                <a:ea typeface="Calibri Light"/>
                <a:cs typeface="Calibri Light"/>
              </a:rPr>
              <a:t>Space X Falcon 9 Landing Analysis</a:t>
            </a:r>
            <a:endParaRPr lang="en-US" b="1" dirty="0">
              <a:latin typeface="system-ui"/>
            </a:endParaRPr>
          </a:p>
        </p:txBody>
      </p:sp>
      <p:sp>
        <p:nvSpPr>
          <p:cNvPr id="7" name="TextBox 6">
            <a:extLst>
              <a:ext uri="{FF2B5EF4-FFF2-40B4-BE49-F238E27FC236}">
                <a16:creationId xmlns:a16="http://schemas.microsoft.com/office/drawing/2014/main" id="{E5253FCA-0D49-A43D-9D55-E250AD038228}"/>
              </a:ext>
            </a:extLst>
          </p:cNvPr>
          <p:cNvSpPr txBox="1"/>
          <p:nvPr/>
        </p:nvSpPr>
        <p:spPr>
          <a:xfrm>
            <a:off x="1009750" y="4904499"/>
            <a:ext cx="22703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Sayali Deshpande</a:t>
            </a:r>
          </a:p>
          <a:p>
            <a:r>
              <a:rPr lang="en-GB" dirty="0">
                <a:ea typeface="Calibri"/>
                <a:cs typeface="Calibri"/>
              </a:rPr>
              <a:t>March 20,2024</a:t>
            </a:r>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102366"/>
            <a:ext cx="10515600" cy="1181046"/>
          </a:xfrm>
          <a:ln>
            <a:noFill/>
          </a:ln>
        </p:spPr>
        <p:txBody>
          <a:bodyPr>
            <a:normAutofit/>
          </a:bodyPr>
          <a:lstStyle/>
          <a:p>
            <a:r>
              <a:rPr lang="en-GB" sz="2800" dirty="0">
                <a:latin typeface="Aptos"/>
                <a:ea typeface="+mj-lt"/>
                <a:cs typeface="+mj-lt"/>
              </a:rPr>
              <a:t>Data Collection</a:t>
            </a:r>
            <a:r>
              <a:rPr lang="en-GB" sz="2600" dirty="0">
                <a:latin typeface="Aptos"/>
                <a:ea typeface="+mj-lt"/>
                <a:cs typeface="+mj-lt"/>
              </a:rPr>
              <a:t>- </a:t>
            </a:r>
            <a:r>
              <a:rPr lang="en-GB" sz="2600" b="1" dirty="0">
                <a:latin typeface="Aptos"/>
                <a:ea typeface="+mj-lt"/>
                <a:cs typeface="+mj-lt"/>
              </a:rPr>
              <a:t>Web Scraping</a:t>
            </a:r>
            <a:endParaRPr lang="en-GB" sz="2600" dirty="0">
              <a:latin typeface="Aptos"/>
              <a:ea typeface="+mj-lt"/>
              <a:cs typeface="+mj-l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75442" y="1221282"/>
            <a:ext cx="5444358" cy="5284129"/>
          </a:xfrm>
        </p:spPr>
        <p:txBody>
          <a:bodyPr vert="horz" lIns="91440" tIns="45720" rIns="91440" bIns="45720" rtlCol="0" anchor="t">
            <a:normAutofit fontScale="85000" lnSpcReduction="10000"/>
          </a:bodyPr>
          <a:lstStyle/>
          <a:p>
            <a:pPr marL="400050" lvl="1" indent="0">
              <a:buNone/>
            </a:pPr>
            <a:endParaRPr lang="en-GB" dirty="0">
              <a:latin typeface="Aptos"/>
              <a:cs typeface="Arial"/>
            </a:endParaRPr>
          </a:p>
          <a:p>
            <a:pPr marL="400050" lvl="1" indent="0">
              <a:buNone/>
            </a:pPr>
            <a:r>
              <a:rPr lang="en-GB" dirty="0">
                <a:latin typeface="Aptos"/>
                <a:cs typeface="Arial"/>
              </a:rPr>
              <a:t>For this, we used a Wikipedia page- "List of Falcon 9 and Falcon Heavy launches" to collect Falcon 9 historical launch records.</a:t>
            </a:r>
            <a:endParaRPr lang="en-US">
              <a:latin typeface="Aptos"/>
              <a:cs typeface="Arial"/>
            </a:endParaRPr>
          </a:p>
          <a:p>
            <a:pPr marL="400050" lvl="1" indent="0">
              <a:buNone/>
            </a:pPr>
            <a:r>
              <a:rPr lang="en-GB" dirty="0">
                <a:latin typeface="Aptos"/>
                <a:cs typeface="Arial"/>
              </a:rPr>
              <a:t>Source: </a:t>
            </a:r>
            <a:r>
              <a:rPr lang="en-GB" i="1" dirty="0">
                <a:latin typeface="Aptos"/>
                <a:cs typeface="Arial"/>
                <a:hlinkClick r:id="rId2"/>
              </a:rPr>
              <a:t>https://en.wikipedia.org/wiki/List_of_Falcon_9_and_Falcon_Heavy_launches</a:t>
            </a:r>
            <a:endParaRPr lang="en-GB">
              <a:latin typeface="Aptos"/>
              <a:cs typeface="Arial"/>
            </a:endParaRPr>
          </a:p>
          <a:p>
            <a:pPr marL="400050" lvl="1" indent="0">
              <a:buNone/>
            </a:pPr>
            <a:endParaRPr lang="en-GB" i="1" dirty="0">
              <a:latin typeface="Aptos"/>
              <a:cs typeface="Arial"/>
            </a:endParaRPr>
          </a:p>
          <a:p>
            <a:pPr marL="400050" lvl="1" indent="0">
              <a:buNone/>
            </a:pPr>
            <a:r>
              <a:rPr lang="en-GB" dirty="0" err="1">
                <a:latin typeface="Aptos"/>
                <a:cs typeface="Arial"/>
              </a:rPr>
              <a:t>Github</a:t>
            </a:r>
            <a:r>
              <a:rPr lang="en-GB" dirty="0">
                <a:latin typeface="Aptos"/>
                <a:cs typeface="Arial"/>
              </a:rPr>
              <a:t> URL:  </a:t>
            </a:r>
            <a:r>
              <a:rPr lang="en-GB" dirty="0">
                <a:latin typeface="Aptos"/>
                <a:cs typeface="Arial"/>
                <a:hlinkClick r:id="rId3"/>
              </a:rPr>
              <a:t>https://github.com/capstone-webscraping.ipynb</a:t>
            </a:r>
          </a:p>
          <a:p>
            <a:pPr marL="400050" lvl="1" indent="0">
              <a:buNone/>
            </a:pPr>
            <a:endParaRPr lang="en-GB" dirty="0">
              <a:latin typeface="Aptos"/>
              <a:cs typeface="Arial"/>
            </a:endParaRPr>
          </a:p>
          <a:p>
            <a:pPr marL="400050" lvl="1" indent="0">
              <a:buNone/>
            </a:pPr>
            <a:r>
              <a:rPr lang="en-GB" dirty="0">
                <a:latin typeface="Aptos"/>
                <a:cs typeface="Arial"/>
              </a:rPr>
              <a:t>Steps:</a:t>
            </a:r>
            <a:endParaRPr lang="en-US">
              <a:latin typeface="Aptos"/>
              <a:cs typeface="Arial"/>
            </a:endParaRPr>
          </a:p>
          <a:p>
            <a:pPr marL="742950" lvl="1" indent="-342900">
              <a:buFont typeface="Calibri,Sans-Serif"/>
              <a:buChar char="-"/>
            </a:pPr>
            <a:r>
              <a:rPr lang="en-GB" dirty="0">
                <a:latin typeface="Aptos"/>
                <a:cs typeface="Arial"/>
              </a:rPr>
              <a:t>Make a get request to Wikipedia URL</a:t>
            </a:r>
            <a:endParaRPr lang="en-US">
              <a:latin typeface="Aptos"/>
              <a:cs typeface="Arial"/>
            </a:endParaRPr>
          </a:p>
          <a:p>
            <a:pPr marL="742950" lvl="1" indent="-342900">
              <a:buFont typeface="Calibri,Sans-Serif"/>
              <a:buChar char="-"/>
            </a:pPr>
            <a:r>
              <a:rPr lang="en-GB" dirty="0">
                <a:latin typeface="Aptos"/>
                <a:cs typeface="Arial"/>
              </a:rPr>
              <a:t>Store the html page into a </a:t>
            </a:r>
            <a:r>
              <a:rPr lang="en-GB" dirty="0" err="1">
                <a:latin typeface="Aptos"/>
                <a:cs typeface="Arial"/>
              </a:rPr>
              <a:t>BeautifulSoup</a:t>
            </a:r>
            <a:r>
              <a:rPr lang="en-GB" dirty="0">
                <a:latin typeface="Aptos"/>
                <a:cs typeface="Arial"/>
              </a:rPr>
              <a:t> object</a:t>
            </a:r>
            <a:endParaRPr lang="en-US">
              <a:latin typeface="Aptos"/>
              <a:cs typeface="Arial"/>
            </a:endParaRPr>
          </a:p>
          <a:p>
            <a:pPr marL="742950" lvl="1" indent="-342900">
              <a:buFont typeface="Calibri,Sans-Serif"/>
              <a:buChar char="-"/>
            </a:pPr>
            <a:r>
              <a:rPr lang="en-GB" dirty="0">
                <a:latin typeface="Aptos"/>
                <a:cs typeface="Arial"/>
              </a:rPr>
              <a:t>Parse the </a:t>
            </a:r>
            <a:r>
              <a:rPr lang="en-GB" dirty="0" err="1">
                <a:latin typeface="Aptos"/>
                <a:cs typeface="Arial"/>
              </a:rPr>
              <a:t>BeautifulSoup</a:t>
            </a:r>
            <a:r>
              <a:rPr lang="en-GB" dirty="0">
                <a:latin typeface="Aptos"/>
                <a:cs typeface="Arial"/>
              </a:rPr>
              <a:t> html table with all the required columns.</a:t>
            </a:r>
            <a:endParaRPr lang="en-US">
              <a:latin typeface="Aptos"/>
              <a:cs typeface="Arial"/>
            </a:endParaRPr>
          </a:p>
          <a:p>
            <a:pPr marL="742950" lvl="1" indent="-342900">
              <a:buFont typeface="Calibri,Sans-Serif"/>
              <a:buChar char="-"/>
            </a:pPr>
            <a:r>
              <a:rPr lang="en-GB" dirty="0">
                <a:latin typeface="Aptos"/>
                <a:cs typeface="Arial"/>
              </a:rPr>
              <a:t>Convert the parsed </a:t>
            </a:r>
            <a:r>
              <a:rPr lang="en-GB" dirty="0" err="1">
                <a:latin typeface="Aptos"/>
                <a:cs typeface="Arial"/>
              </a:rPr>
              <a:t>BeautifulSoup</a:t>
            </a:r>
            <a:r>
              <a:rPr lang="en-GB" dirty="0">
                <a:latin typeface="Aptos"/>
                <a:cs typeface="Arial"/>
              </a:rPr>
              <a:t> object into a Pandas </a:t>
            </a:r>
            <a:r>
              <a:rPr lang="en-GB" dirty="0" err="1">
                <a:latin typeface="Aptos"/>
                <a:cs typeface="Arial"/>
              </a:rPr>
              <a:t>Dataframe</a:t>
            </a:r>
            <a:r>
              <a:rPr lang="en-GB" dirty="0">
                <a:latin typeface="Aptos"/>
                <a:cs typeface="Arial"/>
              </a:rPr>
              <a:t>.</a:t>
            </a:r>
            <a:endParaRPr lang="en-US">
              <a:latin typeface="Aptos"/>
              <a:cs typeface="Arial"/>
            </a:endParaRPr>
          </a:p>
          <a:p>
            <a:pPr marL="400050" lvl="1" indent="0">
              <a:buNone/>
            </a:pPr>
            <a:endParaRPr lang="en-GB" b="1" dirty="0">
              <a:latin typeface="Aptos"/>
              <a:cs typeface="Arial"/>
            </a:endParaRPr>
          </a:p>
          <a:p>
            <a:pPr marL="400050" lvl="1" indent="0">
              <a:buNone/>
            </a:pPr>
            <a:endParaRPr lang="en-GB" sz="2200" dirty="0">
              <a:latin typeface="Aptos"/>
              <a:cs typeface="Arial"/>
            </a:endParaRPr>
          </a:p>
          <a:p>
            <a:pPr marL="400050" lvl="1" indent="0">
              <a:buNone/>
            </a:pPr>
            <a:endParaRPr lang="en-GB" dirty="0">
              <a:latin typeface="Aptos"/>
              <a:ea typeface="+mn-lt"/>
              <a:cs typeface="+mn-lt"/>
            </a:endParaRPr>
          </a:p>
        </p:txBody>
      </p:sp>
      <p:pic>
        <p:nvPicPr>
          <p:cNvPr id="11" name="Content Placeholder 10" descr="A screenshot of a computer program&#10;&#10;Description automatically generated">
            <a:extLst>
              <a:ext uri="{FF2B5EF4-FFF2-40B4-BE49-F238E27FC236}">
                <a16:creationId xmlns:a16="http://schemas.microsoft.com/office/drawing/2014/main" id="{1CE2AF7D-15AF-7F73-18B4-6682ED3E577B}"/>
              </a:ext>
            </a:extLst>
          </p:cNvPr>
          <p:cNvPicPr>
            <a:picLocks noGrp="1" noChangeAspect="1"/>
          </p:cNvPicPr>
          <p:nvPr>
            <p:ph sz="half" idx="2"/>
          </p:nvPr>
        </p:nvPicPr>
        <p:blipFill>
          <a:blip r:embed="rId4"/>
          <a:stretch>
            <a:fillRect/>
          </a:stretch>
        </p:blipFill>
        <p:spPr>
          <a:xfrm>
            <a:off x="6013561" y="1208828"/>
            <a:ext cx="6234603" cy="5676898"/>
          </a:xfrm>
        </p:spPr>
      </p:pic>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5"/>
          <a:stretch>
            <a:fillRect/>
          </a:stretch>
        </p:blipFill>
        <p:spPr>
          <a:xfrm>
            <a:off x="11614266" y="2212431"/>
            <a:ext cx="498571" cy="4561482"/>
          </a:xfrm>
          <a:prstGeom prst="rect">
            <a:avLst/>
          </a:prstGeom>
        </p:spPr>
      </p:pic>
      <p:cxnSp>
        <p:nvCxnSpPr>
          <p:cNvPr id="13" name="Straight Arrow Connector 12">
            <a:extLst>
              <a:ext uri="{FF2B5EF4-FFF2-40B4-BE49-F238E27FC236}">
                <a16:creationId xmlns:a16="http://schemas.microsoft.com/office/drawing/2014/main" id="{7B877B8B-E8B3-4B24-C1C5-3660B2D7F55B}"/>
              </a:ext>
            </a:extLst>
          </p:cNvPr>
          <p:cNvCxnSpPr/>
          <p:nvPr/>
        </p:nvCxnSpPr>
        <p:spPr>
          <a:xfrm flipV="1">
            <a:off x="836763" y="105286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57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3538"/>
            <a:ext cx="10515600" cy="1325563"/>
          </a:xfrm>
          <a:ln>
            <a:noFill/>
          </a:ln>
        </p:spPr>
        <p:txBody>
          <a:bodyPr>
            <a:normAutofit/>
          </a:bodyPr>
          <a:lstStyle/>
          <a:p>
            <a:r>
              <a:rPr lang="en-GB" sz="4000" dirty="0">
                <a:latin typeface="Aptos Display"/>
                <a:cs typeface="Calibri Light"/>
              </a:rPr>
              <a:t>Data Wrangling</a:t>
            </a:r>
          </a:p>
        </p:txBody>
      </p:sp>
      <p:pic>
        <p:nvPicPr>
          <p:cNvPr id="6" name="Content Placeholder 5" descr="A diagram of the earth&#10;&#10;Description automatically generated">
            <a:extLst>
              <a:ext uri="{FF2B5EF4-FFF2-40B4-BE49-F238E27FC236}">
                <a16:creationId xmlns:a16="http://schemas.microsoft.com/office/drawing/2014/main" id="{B0C2C135-3085-D8A6-CD0B-55D6540C6BB6}"/>
              </a:ext>
            </a:extLst>
          </p:cNvPr>
          <p:cNvPicPr>
            <a:picLocks noGrp="1" noChangeAspect="1"/>
          </p:cNvPicPr>
          <p:nvPr>
            <p:ph idx="1"/>
          </p:nvPr>
        </p:nvPicPr>
        <p:blipFill>
          <a:blip r:embed="rId2"/>
          <a:stretch>
            <a:fillRect/>
          </a:stretch>
        </p:blipFill>
        <p:spPr>
          <a:xfrm>
            <a:off x="7912958" y="4492625"/>
            <a:ext cx="3618222" cy="2447330"/>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31697"/>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pic>
        <p:nvPicPr>
          <p:cNvPr id="7" name="Picture 6" descr="A diagram of a diagram&#10;&#10;Description automatically generated">
            <a:extLst>
              <a:ext uri="{FF2B5EF4-FFF2-40B4-BE49-F238E27FC236}">
                <a16:creationId xmlns:a16="http://schemas.microsoft.com/office/drawing/2014/main" id="{B2330857-5061-C957-984B-95557651FA7C}"/>
              </a:ext>
            </a:extLst>
          </p:cNvPr>
          <p:cNvPicPr>
            <a:picLocks noChangeAspect="1"/>
          </p:cNvPicPr>
          <p:nvPr/>
        </p:nvPicPr>
        <p:blipFill>
          <a:blip r:embed="rId4"/>
          <a:stretch>
            <a:fillRect/>
          </a:stretch>
        </p:blipFill>
        <p:spPr>
          <a:xfrm>
            <a:off x="6605259" y="1610874"/>
            <a:ext cx="5116896" cy="2953079"/>
          </a:xfrm>
          <a:prstGeom prst="rect">
            <a:avLst/>
          </a:prstGeom>
        </p:spPr>
      </p:pic>
      <p:sp>
        <p:nvSpPr>
          <p:cNvPr id="9" name="TextBox 8">
            <a:extLst>
              <a:ext uri="{FF2B5EF4-FFF2-40B4-BE49-F238E27FC236}">
                <a16:creationId xmlns:a16="http://schemas.microsoft.com/office/drawing/2014/main" id="{E6BEE165-DD8B-B418-797D-BDDDE6F9D8AD}"/>
              </a:ext>
            </a:extLst>
          </p:cNvPr>
          <p:cNvSpPr txBox="1"/>
          <p:nvPr/>
        </p:nvSpPr>
        <p:spPr>
          <a:xfrm>
            <a:off x="656897" y="1504293"/>
            <a:ext cx="584966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ptos"/>
                <a:ea typeface="+mn-lt"/>
                <a:cs typeface="+mn-lt"/>
              </a:rPr>
              <a:t>The SpaceX dataset contains several Space X  launch facilities, and each location is in the "</a:t>
            </a:r>
            <a:r>
              <a:rPr lang="en-GB" sz="2000" i="1" err="1">
                <a:latin typeface="Aptos"/>
                <a:ea typeface="+mn-lt"/>
                <a:cs typeface="+mn-lt"/>
              </a:rPr>
              <a:t>LaunchSite</a:t>
            </a:r>
            <a:r>
              <a:rPr lang="en-GB" sz="2000" dirty="0">
                <a:latin typeface="Aptos"/>
                <a:ea typeface="+mn-lt"/>
                <a:cs typeface="+mn-lt"/>
              </a:rPr>
              <a:t>" column.</a:t>
            </a:r>
            <a:endParaRPr lang="en-US" sz="2000">
              <a:latin typeface="Aptos"/>
            </a:endParaRPr>
          </a:p>
          <a:p>
            <a:r>
              <a:rPr lang="en-GB" sz="2000" dirty="0">
                <a:latin typeface="Aptos"/>
                <a:ea typeface="+mn-lt"/>
                <a:cs typeface="+mn-lt"/>
              </a:rPr>
              <a:t>Each launch aims to a dedicated orbit, and some of the common orbit types are shown in the figure below. The orbit type is in the Orbit column.</a:t>
            </a:r>
          </a:p>
          <a:p>
            <a:endParaRPr lang="en-GB" sz="2000" dirty="0">
              <a:latin typeface="Aptos"/>
              <a:cs typeface="Calibri"/>
            </a:endParaRPr>
          </a:p>
          <a:p>
            <a:r>
              <a:rPr lang="en-GB" sz="2000" dirty="0" err="1">
                <a:latin typeface="Aptos"/>
                <a:ea typeface="+mn-lt"/>
                <a:cs typeface="+mn-lt"/>
              </a:rPr>
              <a:t>Github</a:t>
            </a:r>
            <a:r>
              <a:rPr lang="en-GB" sz="2000" dirty="0">
                <a:latin typeface="Aptos"/>
                <a:ea typeface="+mn-lt"/>
                <a:cs typeface="+mn-lt"/>
              </a:rPr>
              <a:t> URL: </a:t>
            </a:r>
            <a:r>
              <a:rPr lang="en-GB" sz="2000" dirty="0">
                <a:latin typeface="Aptos"/>
                <a:ea typeface="+mn-lt"/>
                <a:cs typeface="+mn-lt"/>
                <a:hlinkClick r:id="rId5"/>
              </a:rPr>
              <a:t>https://github.com/capstone-spacex-Data-wrangling.ipynb</a:t>
            </a:r>
          </a:p>
          <a:p>
            <a:endParaRPr lang="en-GB" sz="2200" dirty="0">
              <a:latin typeface="Aptos"/>
              <a:ea typeface="+mn-lt"/>
              <a:cs typeface="+mn-lt"/>
            </a:endParaRPr>
          </a:p>
          <a:p>
            <a:pPr marL="457200" indent="-457200">
              <a:buAutoNum type="arabicPeriod"/>
            </a:pPr>
            <a:r>
              <a:rPr lang="en-GB" sz="2000" dirty="0">
                <a:latin typeface="Aptos"/>
                <a:ea typeface="+mn-lt"/>
                <a:cs typeface="+mn-lt"/>
              </a:rPr>
              <a:t>Initial Data Exploration: Using the .</a:t>
            </a:r>
            <a:r>
              <a:rPr lang="en-GB" sz="2000" err="1">
                <a:latin typeface="Aptos"/>
                <a:ea typeface="+mn-lt"/>
                <a:cs typeface="+mn-lt"/>
              </a:rPr>
              <a:t>value_counts</a:t>
            </a:r>
            <a:r>
              <a:rPr lang="en-GB" sz="2000" dirty="0">
                <a:latin typeface="Aptos"/>
                <a:ea typeface="+mn-lt"/>
                <a:cs typeface="+mn-lt"/>
              </a:rPr>
              <a:t>() method to determine the following:</a:t>
            </a:r>
          </a:p>
          <a:p>
            <a:pPr marL="800100" lvl="1" indent="-342900">
              <a:buFont typeface="Arial"/>
              <a:buChar char="•"/>
            </a:pPr>
            <a:r>
              <a:rPr lang="en-GB" sz="2000" dirty="0">
                <a:latin typeface="Aptos"/>
                <a:ea typeface="+mn-lt"/>
                <a:cs typeface="+mn-lt"/>
              </a:rPr>
              <a:t>Number of launches on each site</a:t>
            </a:r>
          </a:p>
          <a:p>
            <a:pPr marL="800100" lvl="1" indent="-342900">
              <a:buFont typeface="Arial"/>
              <a:buChar char="•"/>
            </a:pPr>
            <a:r>
              <a:rPr lang="en-GB" sz="2000" dirty="0">
                <a:latin typeface="Aptos"/>
                <a:ea typeface="+mn-lt"/>
                <a:cs typeface="+mn-lt"/>
              </a:rPr>
              <a:t>Number and occurrence of each orbit</a:t>
            </a:r>
          </a:p>
          <a:p>
            <a:pPr marL="800100" lvl="1" indent="-342900">
              <a:buFont typeface="Arial"/>
              <a:buChar char="•"/>
            </a:pPr>
            <a:r>
              <a:rPr lang="en-GB" sz="2000" dirty="0">
                <a:latin typeface="Aptos"/>
                <a:ea typeface="+mn-lt"/>
                <a:cs typeface="+mn-lt"/>
              </a:rPr>
              <a:t>Number and occurrence of landing outcome per orbit type</a:t>
            </a:r>
          </a:p>
        </p:txBody>
      </p:sp>
    </p:spTree>
    <p:extLst>
      <p:ext uri="{BB962C8B-B14F-4D97-AF65-F5344CB8AC3E}">
        <p14:creationId xmlns:p14="http://schemas.microsoft.com/office/powerpoint/2010/main" val="527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785648" y="246883"/>
            <a:ext cx="10515600" cy="944563"/>
          </a:xfrm>
        </p:spPr>
        <p:txBody>
          <a:bodyPr>
            <a:normAutofit/>
          </a:bodyPr>
          <a:lstStyle/>
          <a:p>
            <a:r>
              <a:rPr lang="en-GB" sz="2800" dirty="0">
                <a:latin typeface="Aptos Display"/>
                <a:ea typeface="+mj-lt"/>
                <a:cs typeface="+mj-lt"/>
              </a:rPr>
              <a:t>Contd. Data Wrangling...</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a:xfrm>
            <a:off x="785648" y="1195005"/>
            <a:ext cx="10830910" cy="5586303"/>
          </a:xfrm>
        </p:spPr>
        <p:txBody>
          <a:bodyPr vert="horz" lIns="91440" tIns="45720" rIns="91440" bIns="45720" rtlCol="0" anchor="t">
            <a:normAutofit fontScale="92500" lnSpcReduction="20000"/>
          </a:bodyPr>
          <a:lstStyle/>
          <a:p>
            <a:pPr marL="0" indent="0">
              <a:buNone/>
            </a:pPr>
            <a:r>
              <a:rPr lang="en-GB" sz="2200" dirty="0">
                <a:latin typeface="Aptos"/>
                <a:cs typeface="Calibri"/>
              </a:rPr>
              <a:t>2. </a:t>
            </a:r>
            <a:r>
              <a:rPr lang="en-GB" sz="2200" dirty="0">
                <a:latin typeface="Aptos"/>
                <a:ea typeface="+mn-lt"/>
                <a:cs typeface="+mn-lt"/>
              </a:rPr>
              <a:t>The landing outcome is shown in the Outcome column:</a:t>
            </a:r>
            <a:endParaRPr lang="en-GB" sz="2200" dirty="0">
              <a:latin typeface="Aptos"/>
              <a:cs typeface="Calibri"/>
            </a:endParaRPr>
          </a:p>
          <a:p>
            <a:pPr marL="800100" lvl="1" indent="-342900">
              <a:buFont typeface="Arial"/>
              <a:buChar char="•"/>
            </a:pPr>
            <a:r>
              <a:rPr lang="en-GB" sz="2200" dirty="0">
                <a:latin typeface="Aptos"/>
                <a:ea typeface="+mn-lt"/>
                <a:cs typeface="Arial"/>
              </a:rPr>
              <a:t>True Ocean –  the mission outcome was successfully  landed to a specific region of the ocean </a:t>
            </a:r>
          </a:p>
          <a:p>
            <a:pPr marL="800100" lvl="1" indent="-342900">
              <a:buFont typeface="Arial,Sans-Serif"/>
              <a:buChar char="•"/>
            </a:pPr>
            <a:r>
              <a:rPr lang="en-GB" sz="2200" dirty="0">
                <a:latin typeface="Aptos"/>
                <a:ea typeface="+mn-lt"/>
                <a:cs typeface="Arial"/>
              </a:rPr>
              <a:t>False Ocean – the mission outcome was unsuccessfully landed to a specific region of the ocean. </a:t>
            </a:r>
          </a:p>
          <a:p>
            <a:pPr marL="800100" lvl="1" indent="-342900">
              <a:buFont typeface="Arial,Sans-Serif"/>
              <a:buChar char="•"/>
            </a:pPr>
            <a:r>
              <a:rPr lang="en-GB" sz="2200" dirty="0">
                <a:latin typeface="Aptos"/>
                <a:ea typeface="+mn-lt"/>
                <a:cs typeface="Arial"/>
              </a:rPr>
              <a:t>True RTLS –  the mission outcome was successfully  landed to a ground pad</a:t>
            </a:r>
          </a:p>
          <a:p>
            <a:pPr marL="800100" lvl="1" indent="-342900">
              <a:buFont typeface="Arial,Sans-Serif"/>
              <a:buChar char="•"/>
            </a:pPr>
            <a:r>
              <a:rPr lang="en-GB" sz="2200" dirty="0">
                <a:latin typeface="Aptos"/>
                <a:ea typeface="+mn-lt"/>
                <a:cs typeface="Arial"/>
              </a:rPr>
              <a:t>False RTLS – the mission outcome was unsuccessfully landed to a ground pad.</a:t>
            </a:r>
          </a:p>
          <a:p>
            <a:pPr marL="800100" lvl="1" indent="-342900">
              <a:buFont typeface="Arial,Sans-Serif"/>
              <a:buChar char="•"/>
            </a:pPr>
            <a:r>
              <a:rPr lang="en-GB" sz="2200" dirty="0">
                <a:latin typeface="Aptos"/>
                <a:ea typeface="+mn-lt"/>
                <a:cs typeface="Arial"/>
              </a:rPr>
              <a:t>True ASDS – the mission outcome was successfully  landed to a drone ship</a:t>
            </a:r>
          </a:p>
          <a:p>
            <a:pPr marL="800100" lvl="1" indent="-342900">
              <a:buFont typeface="Arial,Sans-Serif"/>
              <a:buChar char="•"/>
            </a:pPr>
            <a:r>
              <a:rPr lang="en-GB" sz="2200" dirty="0">
                <a:latin typeface="Aptos"/>
                <a:ea typeface="+mn-lt"/>
                <a:cs typeface="Arial"/>
              </a:rPr>
              <a:t>False ASDS – the mission outcome was unsuccessfully landed to a drone ship. </a:t>
            </a:r>
          </a:p>
          <a:p>
            <a:pPr marL="800100" lvl="1" indent="-342900">
              <a:buFont typeface="Arial,Sans-Serif"/>
              <a:buChar char="•"/>
            </a:pPr>
            <a:r>
              <a:rPr lang="en-GB" sz="2200" dirty="0">
                <a:latin typeface="Aptos"/>
                <a:ea typeface="+mn-lt"/>
                <a:cs typeface="Arial"/>
              </a:rPr>
              <a:t>None ASDS and None </a:t>
            </a:r>
            <a:r>
              <a:rPr lang="en-GB" sz="2200" err="1">
                <a:latin typeface="Aptos"/>
                <a:ea typeface="+mn-lt"/>
                <a:cs typeface="Arial"/>
              </a:rPr>
              <a:t>None</a:t>
            </a:r>
            <a:r>
              <a:rPr lang="en-GB" sz="2200" dirty="0">
                <a:latin typeface="Aptos"/>
                <a:ea typeface="+mn-lt"/>
                <a:cs typeface="Arial"/>
              </a:rPr>
              <a:t> – these represent a failure to land.</a:t>
            </a:r>
            <a:endParaRPr lang="en-US" sz="2200">
              <a:latin typeface="Aptos"/>
              <a:ea typeface="+mn-lt"/>
              <a:cs typeface="Arial"/>
            </a:endParaRPr>
          </a:p>
          <a:p>
            <a:pPr marL="0" indent="0">
              <a:buNone/>
            </a:pPr>
            <a:endParaRPr lang="en-GB" sz="2200" dirty="0">
              <a:latin typeface="Aptos"/>
              <a:ea typeface="+mn-lt"/>
              <a:cs typeface="+mn-lt"/>
            </a:endParaRPr>
          </a:p>
          <a:p>
            <a:pPr marL="0" indent="0">
              <a:buNone/>
            </a:pPr>
            <a:r>
              <a:rPr lang="en-GB" sz="2200" dirty="0">
                <a:latin typeface="Aptos"/>
                <a:ea typeface="+mn-lt"/>
                <a:cs typeface="+mn-lt"/>
              </a:rPr>
              <a:t>3. To determine whether a booster will successfully land, it is best to have a binary column, i.e., where the value is 1 or 0, representing the success of the landing. </a:t>
            </a:r>
          </a:p>
          <a:p>
            <a:pPr marL="0" indent="0">
              <a:buNone/>
            </a:pPr>
            <a:r>
              <a:rPr lang="en-GB" sz="2200" dirty="0">
                <a:latin typeface="Aptos"/>
                <a:ea typeface="+mn-lt"/>
                <a:cs typeface="+mn-lt"/>
              </a:rPr>
              <a:t>This is done by:</a:t>
            </a:r>
          </a:p>
          <a:p>
            <a:pPr marL="800100" lvl="1" indent="-342900"/>
            <a:r>
              <a:rPr lang="en-GB" sz="2200" dirty="0">
                <a:latin typeface="Aptos"/>
                <a:ea typeface="+mn-lt"/>
                <a:cs typeface="+mn-lt"/>
              </a:rPr>
              <a:t>Defining a set of unsuccessful (bad) outcomes, </a:t>
            </a:r>
            <a:r>
              <a:rPr lang="en-GB" sz="2200" err="1">
                <a:latin typeface="Aptos"/>
                <a:ea typeface="+mn-lt"/>
                <a:cs typeface="+mn-lt"/>
              </a:rPr>
              <a:t>bad_outcome</a:t>
            </a:r>
            <a:endParaRPr lang="en-GB" sz="2200">
              <a:latin typeface="Aptos"/>
              <a:ea typeface="+mn-lt"/>
              <a:cs typeface="+mn-lt"/>
            </a:endParaRPr>
          </a:p>
          <a:p>
            <a:pPr marL="800100" lvl="1" indent="-342900"/>
            <a:r>
              <a:rPr lang="en-GB" sz="2200" dirty="0">
                <a:latin typeface="Aptos"/>
                <a:ea typeface="+mn-lt"/>
                <a:cs typeface="+mn-lt"/>
              </a:rPr>
              <a:t>Creating a list, </a:t>
            </a:r>
            <a:r>
              <a:rPr lang="en-GB" sz="2200" dirty="0" err="1">
                <a:latin typeface="Aptos"/>
                <a:ea typeface="+mn-lt"/>
                <a:cs typeface="+mn-lt"/>
              </a:rPr>
              <a:t>landing_class</a:t>
            </a:r>
            <a:r>
              <a:rPr lang="en-GB" sz="2200" dirty="0">
                <a:latin typeface="Aptos"/>
                <a:ea typeface="+mn-lt"/>
                <a:cs typeface="+mn-lt"/>
              </a:rPr>
              <a:t>, where the element is 0 if the corresponding  row  in  Outcome is in the set </a:t>
            </a:r>
            <a:r>
              <a:rPr lang="en-GB" sz="2200" dirty="0" err="1">
                <a:latin typeface="Aptos"/>
                <a:ea typeface="+mn-lt"/>
                <a:cs typeface="+mn-lt"/>
              </a:rPr>
              <a:t>bad_outcome</a:t>
            </a:r>
            <a:r>
              <a:rPr lang="en-GB" sz="2200" dirty="0">
                <a:latin typeface="Aptos"/>
                <a:ea typeface="+mn-lt"/>
                <a:cs typeface="+mn-lt"/>
              </a:rPr>
              <a:t>, otherwise, it’s 1. </a:t>
            </a:r>
          </a:p>
          <a:p>
            <a:pPr marL="800100" lvl="1" indent="-342900"/>
            <a:r>
              <a:rPr lang="en-GB" sz="2200" dirty="0">
                <a:latin typeface="Aptos"/>
                <a:ea typeface="+mn-lt"/>
                <a:cs typeface="+mn-lt"/>
              </a:rPr>
              <a:t>Create a Class column that  contains the values from the list </a:t>
            </a:r>
            <a:r>
              <a:rPr lang="en-GB" sz="2200" err="1">
                <a:latin typeface="Aptos"/>
                <a:ea typeface="+mn-lt"/>
                <a:cs typeface="+mn-lt"/>
              </a:rPr>
              <a:t>landing_class</a:t>
            </a:r>
            <a:r>
              <a:rPr lang="en-GB" sz="2200" dirty="0">
                <a:latin typeface="Aptos"/>
                <a:ea typeface="+mn-lt"/>
                <a:cs typeface="+mn-lt"/>
              </a:rPr>
              <a:t> </a:t>
            </a:r>
          </a:p>
          <a:p>
            <a:pPr marL="800100" lvl="1" indent="-342900"/>
            <a:r>
              <a:rPr lang="en-GB" sz="2200" dirty="0">
                <a:latin typeface="Aptos"/>
                <a:ea typeface="+mn-lt"/>
                <a:cs typeface="+mn-lt"/>
              </a:rPr>
              <a:t>Export the </a:t>
            </a:r>
            <a:r>
              <a:rPr lang="en-GB" sz="2200" err="1">
                <a:latin typeface="Aptos"/>
                <a:ea typeface="+mn-lt"/>
                <a:cs typeface="+mn-lt"/>
              </a:rPr>
              <a:t>DataFrame</a:t>
            </a:r>
            <a:r>
              <a:rPr lang="en-GB" sz="2200" dirty="0">
                <a:latin typeface="Aptos"/>
                <a:ea typeface="+mn-lt"/>
                <a:cs typeface="+mn-lt"/>
              </a:rPr>
              <a:t> as a .csv file.</a:t>
            </a:r>
          </a:p>
          <a:p>
            <a:pPr marL="800100" lvl="1" indent="-342900"/>
            <a:endParaRPr lang="en-GB" sz="2200" dirty="0">
              <a:latin typeface="Aptos"/>
              <a:cs typeface="Calibri" panose="020F0502020204030204"/>
            </a:endParaRPr>
          </a:p>
          <a:p>
            <a:pPr marL="457200" lvl="1" indent="0">
              <a:buNone/>
            </a:pPr>
            <a:endParaRPr lang="en-GB" sz="1800" dirty="0">
              <a:cs typeface="Calibri" panose="020F0502020204030204"/>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2"/>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25AEADE2-BAAB-B69E-987E-DD2385785700}"/>
              </a:ext>
            </a:extLst>
          </p:cNvPr>
          <p:cNvCxnSpPr/>
          <p:nvPr/>
        </p:nvCxnSpPr>
        <p:spPr>
          <a:xfrm flipV="1">
            <a:off x="836763" y="97404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1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Exploratory Data Analysis with Visualization</a:t>
            </a:r>
            <a:endParaRPr lang="en-US" sz="40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378937"/>
            <a:ext cx="10515600" cy="5311395"/>
          </a:xfrm>
        </p:spPr>
        <p:txBody>
          <a:bodyPr vert="horz" lIns="91440" tIns="45720" rIns="91440" bIns="45720" rtlCol="0" anchor="t">
            <a:normAutofit/>
          </a:bodyPr>
          <a:lstStyle/>
          <a:p>
            <a:pPr marL="400050" lvl="1" indent="0">
              <a:buNone/>
            </a:pPr>
            <a:r>
              <a:rPr lang="en-GB" sz="2200" dirty="0">
                <a:latin typeface="Aptos"/>
                <a:cs typeface="Calibri"/>
              </a:rPr>
              <a:t>For the visual EDA, following charts are plotted.</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10" name="TextBox 9">
            <a:extLst>
              <a:ext uri="{FF2B5EF4-FFF2-40B4-BE49-F238E27FC236}">
                <a16:creationId xmlns:a16="http://schemas.microsoft.com/office/drawing/2014/main" id="{06438A6C-65AB-8FCD-9F04-4593C23D3C92}"/>
              </a:ext>
            </a:extLst>
          </p:cNvPr>
          <p:cNvSpPr txBox="1"/>
          <p:nvPr/>
        </p:nvSpPr>
        <p:spPr>
          <a:xfrm>
            <a:off x="769883" y="1952297"/>
            <a:ext cx="357088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SCATTER CHARTS</a:t>
            </a:r>
            <a:endParaRPr lang="en-US" b="1">
              <a:solidFill>
                <a:schemeClr val="accent1"/>
              </a:solidFill>
              <a:latin typeface="Aptos"/>
              <a:cs typeface="Calibri" panose="020F0502020204030204"/>
            </a:endParaRPr>
          </a:p>
          <a:p>
            <a:endParaRPr lang="en-US" dirty="0">
              <a:latin typeface="Aptos"/>
              <a:cs typeface="Calibri"/>
            </a:endParaRPr>
          </a:p>
          <a:p>
            <a:r>
              <a:rPr lang="en-US" dirty="0">
                <a:latin typeface="Aptos"/>
              </a:rPr>
              <a:t>Scatter charts were produced to visualize the relationships between: Flight Number and Launch Site Payload and Launch Site Orbit Type and Flight Number Payload and Orbit Type </a:t>
            </a:r>
            <a:endParaRPr lang="en-US" dirty="0">
              <a:latin typeface="Aptos"/>
              <a:cs typeface="Calibri"/>
            </a:endParaRPr>
          </a:p>
          <a:p>
            <a:endParaRPr lang="en-US" dirty="0">
              <a:latin typeface="Aptos"/>
              <a:cs typeface="Calibri"/>
            </a:endParaRPr>
          </a:p>
          <a:p>
            <a:endParaRPr lang="en-US" dirty="0">
              <a:latin typeface="Aptos"/>
              <a:ea typeface="+mn-lt"/>
              <a:cs typeface="+mn-lt"/>
            </a:endParaRPr>
          </a:p>
          <a:p>
            <a:endParaRPr lang="en-US" dirty="0">
              <a:latin typeface="Aptos"/>
              <a:ea typeface="+mn-lt"/>
              <a:cs typeface="+mn-lt"/>
            </a:endParaRPr>
          </a:p>
          <a:p>
            <a:r>
              <a:rPr lang="en-US" dirty="0">
                <a:latin typeface="Aptos"/>
                <a:ea typeface="+mn-lt"/>
                <a:cs typeface="+mn-lt"/>
              </a:rPr>
              <a:t>Scatter charts are useful to observe relationships, or correlations, between two numeric variables.</a:t>
            </a:r>
          </a:p>
        </p:txBody>
      </p:sp>
      <p:sp>
        <p:nvSpPr>
          <p:cNvPr id="11" name="TextBox 10">
            <a:extLst>
              <a:ext uri="{FF2B5EF4-FFF2-40B4-BE49-F238E27FC236}">
                <a16:creationId xmlns:a16="http://schemas.microsoft.com/office/drawing/2014/main" id="{45C99385-4DC6-8F01-57CB-8DF10403C4DA}"/>
              </a:ext>
            </a:extLst>
          </p:cNvPr>
          <p:cNvSpPr txBox="1"/>
          <p:nvPr/>
        </p:nvSpPr>
        <p:spPr>
          <a:xfrm>
            <a:off x="4330263" y="1952297"/>
            <a:ext cx="366285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BAR CHART</a:t>
            </a:r>
            <a:endParaRPr lang="en-US" b="1">
              <a:solidFill>
                <a:schemeClr val="accent1"/>
              </a:solidFill>
              <a:latin typeface="Aptos"/>
              <a:cs typeface="Calibri"/>
            </a:endParaRPr>
          </a:p>
          <a:p>
            <a:endParaRPr lang="en-US" dirty="0">
              <a:latin typeface="Aptos"/>
              <a:cs typeface="Calibri" panose="020F0502020204030204"/>
            </a:endParaRPr>
          </a:p>
          <a:p>
            <a:r>
              <a:rPr lang="en-US" dirty="0">
                <a:latin typeface="Aptos"/>
              </a:rPr>
              <a:t>A bar chart was produced to visualize the relationship between: Success Rate and Orbit Type </a:t>
            </a:r>
            <a:endParaRPr lang="en-US">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ea typeface="+mn-lt"/>
              <a:cs typeface="+mn-lt"/>
            </a:endParaRPr>
          </a:p>
          <a:p>
            <a:endParaRPr lang="en-US" dirty="0">
              <a:latin typeface="Aptos"/>
              <a:ea typeface="+mn-lt"/>
              <a:cs typeface="+mn-lt"/>
            </a:endParaRPr>
          </a:p>
          <a:p>
            <a:r>
              <a:rPr lang="en-US" dirty="0">
                <a:latin typeface="Aptos"/>
                <a:ea typeface="+mn-lt"/>
                <a:cs typeface="+mn-lt"/>
              </a:rPr>
              <a:t>Bar charts are used to compare a numerical value to a categorical variable. Horizontal or vertical bar charts can be used, depending on the size of the data.</a:t>
            </a:r>
            <a:endParaRPr lang="en-US">
              <a:latin typeface="Aptos"/>
            </a:endParaRPr>
          </a:p>
        </p:txBody>
      </p:sp>
      <p:sp>
        <p:nvSpPr>
          <p:cNvPr id="12" name="TextBox 11">
            <a:extLst>
              <a:ext uri="{FF2B5EF4-FFF2-40B4-BE49-F238E27FC236}">
                <a16:creationId xmlns:a16="http://schemas.microsoft.com/office/drawing/2014/main" id="{D65B08FC-0E8B-7C05-C344-16B38C82907B}"/>
              </a:ext>
            </a:extLst>
          </p:cNvPr>
          <p:cNvSpPr txBox="1"/>
          <p:nvPr/>
        </p:nvSpPr>
        <p:spPr>
          <a:xfrm>
            <a:off x="8035160" y="1952296"/>
            <a:ext cx="345264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LINE CHARTS</a:t>
            </a:r>
            <a:endParaRPr lang="en-US" b="1">
              <a:solidFill>
                <a:schemeClr val="accent1"/>
              </a:solidFill>
              <a:latin typeface="Aptos"/>
              <a:cs typeface="Calibri" panose="020F0502020204030204"/>
            </a:endParaRPr>
          </a:p>
          <a:p>
            <a:endParaRPr lang="en-US" dirty="0">
              <a:latin typeface="Aptos"/>
            </a:endParaRPr>
          </a:p>
          <a:p>
            <a:r>
              <a:rPr lang="en-US" dirty="0">
                <a:latin typeface="Aptos"/>
              </a:rPr>
              <a:t>Line charts were produced to visualize the relationships between: Success Rate and Year (i.e. the launch success yearly trend) </a:t>
            </a:r>
            <a:endParaRPr lang="en-US">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cs typeface="Calibri"/>
            </a:endParaRPr>
          </a:p>
          <a:p>
            <a:r>
              <a:rPr lang="en-US" dirty="0">
                <a:latin typeface="Aptos"/>
                <a:ea typeface="+mn-lt"/>
                <a:cs typeface="+mn-lt"/>
              </a:rPr>
              <a:t>Line charts contain numerical values on both axes, and are generally used to show the change of a variable over time</a:t>
            </a:r>
            <a:endParaRPr lang="en-US">
              <a:latin typeface="Aptos"/>
            </a:endParaRPr>
          </a:p>
        </p:txBody>
      </p:sp>
      <p:pic>
        <p:nvPicPr>
          <p:cNvPr id="16" name="Picture 15" descr="Scatter plot free vector icon - Iconbolt">
            <a:extLst>
              <a:ext uri="{FF2B5EF4-FFF2-40B4-BE49-F238E27FC236}">
                <a16:creationId xmlns:a16="http://schemas.microsoft.com/office/drawing/2014/main" id="{F1E63A38-077E-6067-7AFE-086B461B4D88}"/>
              </a:ext>
            </a:extLst>
          </p:cNvPr>
          <p:cNvPicPr>
            <a:picLocks noChangeAspect="1"/>
          </p:cNvPicPr>
          <p:nvPr/>
        </p:nvPicPr>
        <p:blipFill>
          <a:blip r:embed="rId3"/>
          <a:stretch>
            <a:fillRect/>
          </a:stretch>
        </p:blipFill>
        <p:spPr>
          <a:xfrm>
            <a:off x="1647988" y="4144196"/>
            <a:ext cx="986989" cy="986989"/>
          </a:xfrm>
          <a:prstGeom prst="rect">
            <a:avLst/>
          </a:prstGeom>
        </p:spPr>
      </p:pic>
      <p:pic>
        <p:nvPicPr>
          <p:cNvPr id="17" name="Picture 16" descr="Bar Chart Icon #53104 - Free Icons Library">
            <a:extLst>
              <a:ext uri="{FF2B5EF4-FFF2-40B4-BE49-F238E27FC236}">
                <a16:creationId xmlns:a16="http://schemas.microsoft.com/office/drawing/2014/main" id="{691CA87D-C6E3-4A06-30A0-3CEBFEC35F73}"/>
              </a:ext>
            </a:extLst>
          </p:cNvPr>
          <p:cNvPicPr>
            <a:picLocks noChangeAspect="1"/>
          </p:cNvPicPr>
          <p:nvPr/>
        </p:nvPicPr>
        <p:blipFill>
          <a:blip r:embed="rId4"/>
          <a:stretch>
            <a:fillRect/>
          </a:stretch>
        </p:blipFill>
        <p:spPr>
          <a:xfrm>
            <a:off x="5657193" y="3541985"/>
            <a:ext cx="890754" cy="890754"/>
          </a:xfrm>
          <a:prstGeom prst="rect">
            <a:avLst/>
          </a:prstGeom>
        </p:spPr>
      </p:pic>
      <p:pic>
        <p:nvPicPr>
          <p:cNvPr id="18" name="Picture 17" descr="Line Chart Icon | Line Iconpack | IconsMind">
            <a:extLst>
              <a:ext uri="{FF2B5EF4-FFF2-40B4-BE49-F238E27FC236}">
                <a16:creationId xmlns:a16="http://schemas.microsoft.com/office/drawing/2014/main" id="{3B4010EF-7B65-82EA-0256-35A0BAF3768D}"/>
              </a:ext>
            </a:extLst>
          </p:cNvPr>
          <p:cNvPicPr>
            <a:picLocks noChangeAspect="1"/>
          </p:cNvPicPr>
          <p:nvPr/>
        </p:nvPicPr>
        <p:blipFill>
          <a:blip r:embed="rId5"/>
          <a:stretch>
            <a:fillRect/>
          </a:stretch>
        </p:blipFill>
        <p:spPr>
          <a:xfrm>
            <a:off x="9057781" y="4039090"/>
            <a:ext cx="934436" cy="921300"/>
          </a:xfrm>
          <a:prstGeom prst="rect">
            <a:avLst/>
          </a:prstGeom>
        </p:spPr>
      </p:pic>
      <p:sp>
        <p:nvSpPr>
          <p:cNvPr id="19" name="TextBox 18">
            <a:extLst>
              <a:ext uri="{FF2B5EF4-FFF2-40B4-BE49-F238E27FC236}">
                <a16:creationId xmlns:a16="http://schemas.microsoft.com/office/drawing/2014/main" id="{A8A46603-9828-C84A-4CA1-854C403229E1}"/>
              </a:ext>
            </a:extLst>
          </p:cNvPr>
          <p:cNvSpPr txBox="1"/>
          <p:nvPr/>
        </p:nvSpPr>
        <p:spPr>
          <a:xfrm>
            <a:off x="853965" y="6355474"/>
            <a:ext cx="1036254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err="1">
                <a:solidFill>
                  <a:schemeClr val="accent1"/>
                </a:solidFill>
                <a:latin typeface="Aptos"/>
                <a:cs typeface="Calibri"/>
              </a:rPr>
              <a:t>Github</a:t>
            </a:r>
            <a:r>
              <a:rPr lang="en-GB" sz="2000" dirty="0">
                <a:solidFill>
                  <a:schemeClr val="accent1"/>
                </a:solidFill>
                <a:latin typeface="Aptos"/>
                <a:cs typeface="Calibri"/>
              </a:rPr>
              <a:t> URL: </a:t>
            </a:r>
            <a:r>
              <a:rPr lang="en-GB" sz="2000" dirty="0">
                <a:solidFill>
                  <a:schemeClr val="accent1"/>
                </a:solidFill>
                <a:latin typeface="Aptos"/>
                <a:cs typeface="Calibri"/>
                <a:hlinkClick r:id="rId6">
                  <a:extLst>
                    <a:ext uri="{A12FA001-AC4F-418D-AE19-62706E023703}">
                      <ahyp:hlinkClr xmlns:ahyp="http://schemas.microsoft.com/office/drawing/2018/hyperlinkcolor" val="tx"/>
                    </a:ext>
                  </a:extLst>
                </a:hlinkClick>
              </a:rPr>
              <a:t>https://github.com/capstone-eda-dataviz.ipynb</a:t>
            </a:r>
            <a:endParaRPr lang="en-GB" sz="2000">
              <a:solidFill>
                <a:schemeClr val="accent1"/>
              </a:solidFill>
              <a:latin typeface="Aptos"/>
            </a:endParaRPr>
          </a:p>
        </p:txBody>
      </p:sp>
    </p:spTree>
    <p:extLst>
      <p:ext uri="{BB962C8B-B14F-4D97-AF65-F5344CB8AC3E}">
        <p14:creationId xmlns:p14="http://schemas.microsoft.com/office/powerpoint/2010/main" val="3373838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Exploratory Data Analysis with SQL</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378937"/>
            <a:ext cx="10515600" cy="5311395"/>
          </a:xfrm>
        </p:spPr>
        <p:txBody>
          <a:bodyPr vert="horz" lIns="91440" tIns="45720" rIns="91440" bIns="45720" rtlCol="0" anchor="t">
            <a:normAutofit lnSpcReduction="10000"/>
          </a:bodyPr>
          <a:lstStyle/>
          <a:p>
            <a:pPr marL="400050" lvl="1" indent="0">
              <a:buNone/>
            </a:pPr>
            <a:r>
              <a:rPr lang="en-GB" sz="2200" dirty="0">
                <a:latin typeface="Aptos"/>
                <a:cs typeface="Calibri"/>
              </a:rPr>
              <a:t>EDA was done with SQL as well. Below are the queries performed using SQL:</a:t>
            </a:r>
            <a:endParaRPr lang="en-GB" sz="2200">
              <a:latin typeface="Aptos"/>
              <a:cs typeface="Calibri"/>
            </a:endParaRPr>
          </a:p>
          <a:p>
            <a:pPr marL="800100" lvl="1" indent="-342900">
              <a:buFont typeface="Arial"/>
              <a:buChar char="•"/>
            </a:pPr>
            <a:r>
              <a:rPr lang="en-GB" sz="2000" dirty="0">
                <a:latin typeface="Aptos"/>
                <a:ea typeface="+mn-lt"/>
                <a:cs typeface="Arial"/>
              </a:rPr>
              <a:t>Display the names of the unique launch sites in the space mission</a:t>
            </a:r>
          </a:p>
          <a:p>
            <a:pPr marL="800100" lvl="1" indent="-342900">
              <a:buFont typeface="Arial"/>
              <a:buChar char="•"/>
            </a:pPr>
            <a:r>
              <a:rPr lang="en-GB" sz="2000" dirty="0">
                <a:latin typeface="Aptos"/>
                <a:ea typeface="+mn-lt"/>
                <a:cs typeface="Arial"/>
              </a:rPr>
              <a:t>Display 5 records where launch sites begin with the string ‘CCA’</a:t>
            </a:r>
          </a:p>
          <a:p>
            <a:pPr marL="800100" lvl="1" indent="-342900">
              <a:buFont typeface="Arial"/>
              <a:buChar char="•"/>
            </a:pPr>
            <a:r>
              <a:rPr lang="en-GB" sz="2000" dirty="0">
                <a:latin typeface="Aptos"/>
                <a:ea typeface="+mn-lt"/>
                <a:cs typeface="Arial"/>
              </a:rPr>
              <a:t>Display the total payload mass carried by boosters launched by NASA (CRS)</a:t>
            </a:r>
          </a:p>
          <a:p>
            <a:pPr marL="800100" lvl="1" indent="-342900">
              <a:buFont typeface="Arial"/>
              <a:buChar char="•"/>
            </a:pPr>
            <a:r>
              <a:rPr lang="en-GB" sz="2000" dirty="0">
                <a:latin typeface="Aptos"/>
                <a:ea typeface="+mn-lt"/>
                <a:cs typeface="Arial"/>
              </a:rPr>
              <a:t>Display the average payload mass carried by booster version F9 v1.1</a:t>
            </a:r>
          </a:p>
          <a:p>
            <a:pPr marL="800100" lvl="1" indent="-342900">
              <a:buFont typeface="Arial"/>
              <a:buChar char="•"/>
            </a:pPr>
            <a:r>
              <a:rPr lang="en-GB" sz="2000" dirty="0">
                <a:latin typeface="Aptos"/>
                <a:ea typeface="+mn-lt"/>
                <a:cs typeface="Arial"/>
              </a:rPr>
              <a:t>List the date when the first successful landing outcome on a ground pad was achieved</a:t>
            </a:r>
          </a:p>
          <a:p>
            <a:pPr marL="800100" lvl="1" indent="-342900">
              <a:buFont typeface="Arial"/>
              <a:buChar char="•"/>
            </a:pPr>
            <a:r>
              <a:rPr lang="en-GB" sz="2000" dirty="0">
                <a:latin typeface="Aptos"/>
                <a:ea typeface="+mn-lt"/>
                <a:cs typeface="Arial"/>
              </a:rPr>
              <a:t>List the names of the boosters which had success on a drone ship and a payload mass between 4000 and 6000 kg</a:t>
            </a:r>
          </a:p>
          <a:p>
            <a:pPr marL="800100" lvl="1" indent="-342900">
              <a:buFont typeface="Arial"/>
              <a:buChar char="•"/>
            </a:pPr>
            <a:r>
              <a:rPr lang="en-GB" sz="2000" dirty="0">
                <a:latin typeface="Aptos"/>
                <a:ea typeface="+mn-lt"/>
                <a:cs typeface="Arial"/>
              </a:rPr>
              <a:t>List the total number of successful and failed mission outcomes</a:t>
            </a:r>
          </a:p>
          <a:p>
            <a:pPr marL="800100" lvl="1" indent="-342900">
              <a:buFont typeface="Arial"/>
              <a:buChar char="•"/>
            </a:pPr>
            <a:r>
              <a:rPr lang="en-GB" sz="2000" dirty="0">
                <a:latin typeface="Aptos"/>
                <a:ea typeface="+mn-lt"/>
                <a:cs typeface="Arial"/>
              </a:rPr>
              <a:t>List the names of the booster versions which have carried the maximum payload mass</a:t>
            </a:r>
          </a:p>
          <a:p>
            <a:pPr marL="800100" lvl="1" indent="-342900">
              <a:buFont typeface="Arial"/>
              <a:buChar char="•"/>
            </a:pPr>
            <a:r>
              <a:rPr lang="en-GB" sz="2000" dirty="0">
                <a:latin typeface="Aptos"/>
                <a:ea typeface="+mn-lt"/>
                <a:cs typeface="Arial"/>
              </a:rPr>
              <a:t>List the failed landing outcomes on drone ships, their booster versions, and launch site names for 2015</a:t>
            </a:r>
          </a:p>
          <a:p>
            <a:pPr marL="742950" lvl="1" indent="-342900">
              <a:buFont typeface="Arial"/>
              <a:buChar char="•"/>
            </a:pPr>
            <a:r>
              <a:rPr lang="en-GB" sz="2000" dirty="0">
                <a:latin typeface="Aptos"/>
                <a:ea typeface="+mn-lt"/>
                <a:cs typeface="Arial"/>
              </a:rPr>
              <a:t>Rank the count of landing outcomes (such as Failure (drone ship) or Success (ground pad)) between the date 2010-06-04 and 2017-03-20, in descending order</a:t>
            </a:r>
          </a:p>
          <a:p>
            <a:pPr marL="400050" lvl="1" indent="0">
              <a:buNone/>
            </a:pPr>
            <a:endParaRPr lang="en-GB" sz="2200" dirty="0">
              <a:latin typeface="Aptos"/>
              <a:ea typeface="+mn-lt"/>
              <a:cs typeface="+mn-lt"/>
            </a:endParaRPr>
          </a:p>
          <a:p>
            <a:pPr marL="400050" lvl="1" indent="0">
              <a:buNone/>
            </a:pPr>
            <a:r>
              <a:rPr lang="en-GB" sz="2200" dirty="0" err="1">
                <a:solidFill>
                  <a:schemeClr val="accent1"/>
                </a:solidFill>
                <a:latin typeface="Aptos"/>
                <a:ea typeface="+mn-lt"/>
                <a:cs typeface="+mn-lt"/>
              </a:rPr>
              <a:t>Github</a:t>
            </a:r>
            <a:r>
              <a:rPr lang="en-GB" sz="2200" dirty="0">
                <a:solidFill>
                  <a:schemeClr val="accent1"/>
                </a:solidFill>
                <a:latin typeface="Aptos"/>
                <a:ea typeface="+mn-lt"/>
                <a:cs typeface="+mn-lt"/>
              </a:rPr>
              <a:t> URL: </a:t>
            </a:r>
            <a:r>
              <a:rPr lang="en-GB" sz="2200" dirty="0">
                <a:solidFill>
                  <a:schemeClr val="accent1"/>
                </a:solidFill>
                <a:latin typeface="Aptos"/>
                <a:ea typeface="+mn-lt"/>
                <a:cs typeface="+mn-lt"/>
                <a:hlinkClick r:id="rId2">
                  <a:extLst>
                    <a:ext uri="{A12FA001-AC4F-418D-AE19-62706E023703}">
                      <ahyp:hlinkClr xmlns:ahyp="http://schemas.microsoft.com/office/drawing/2018/hyperlinkcolor" val="tx"/>
                    </a:ext>
                  </a:extLst>
                </a:hlinkClick>
              </a:rPr>
              <a:t>https://github.com/capstone-eda-sql.ipynb</a:t>
            </a:r>
            <a:endParaRPr lang="en-GB" sz="2200">
              <a:solidFill>
                <a:schemeClr val="accent1"/>
              </a:solidFill>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06470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Interactive Maps with Folium</a:t>
            </a:r>
            <a:endParaRPr lang="en-US" sz="40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233856" y="1378937"/>
            <a:ext cx="11251323" cy="5311395"/>
          </a:xfrm>
        </p:spPr>
        <p:txBody>
          <a:bodyPr vert="horz" lIns="91440" tIns="45720" rIns="91440" bIns="45720" rtlCol="0" anchor="t">
            <a:noAutofit/>
          </a:bodyPr>
          <a:lstStyle/>
          <a:p>
            <a:pPr lvl="1">
              <a:buNone/>
            </a:pPr>
            <a:r>
              <a:rPr lang="en-GB" dirty="0">
                <a:latin typeface="Aptos"/>
                <a:ea typeface="+mn-lt"/>
                <a:cs typeface="+mn-lt"/>
              </a:rPr>
              <a:t>The following steps were taken to visualize the launch data on an interactive map:</a:t>
            </a:r>
            <a:endParaRPr lang="en-US" dirty="0">
              <a:latin typeface="Aptos"/>
              <a:ea typeface="+mn-lt"/>
              <a:cs typeface="+mn-lt"/>
            </a:endParaRPr>
          </a:p>
          <a:p>
            <a:pPr marL="914400" lvl="1" indent="-457200">
              <a:buAutoNum type="arabicPeriod"/>
            </a:pPr>
            <a:r>
              <a:rPr lang="en-GB" dirty="0">
                <a:latin typeface="Aptos"/>
                <a:ea typeface="+mn-lt"/>
                <a:cs typeface="+mn-lt"/>
              </a:rPr>
              <a:t>Mark all launch sites on a map</a:t>
            </a:r>
            <a:endParaRPr lang="en-GB">
              <a:latin typeface="Aptos"/>
            </a:endParaRPr>
          </a:p>
          <a:p>
            <a:pPr marL="1257300" lvl="2" indent="-342900"/>
            <a:r>
              <a:rPr lang="en-GB" sz="2200" dirty="0">
                <a:latin typeface="Aptos"/>
                <a:ea typeface="+mn-lt"/>
                <a:cs typeface="+mn-lt"/>
              </a:rPr>
              <a:t>Initialise the map using a Folium Map object</a:t>
            </a:r>
            <a:endParaRPr lang="en-GB" sz="2200">
              <a:latin typeface="Aptos"/>
            </a:endParaRPr>
          </a:p>
          <a:p>
            <a:pPr marL="1257300" lvl="2" indent="-342900"/>
            <a:r>
              <a:rPr lang="en-GB" sz="2200" dirty="0">
                <a:latin typeface="Aptos"/>
                <a:ea typeface="+mn-lt"/>
                <a:cs typeface="+mn-lt"/>
              </a:rPr>
              <a:t>Add a </a:t>
            </a:r>
            <a:r>
              <a:rPr lang="en-GB" sz="2200" err="1">
                <a:latin typeface="Aptos"/>
                <a:ea typeface="+mn-lt"/>
                <a:cs typeface="+mn-lt"/>
              </a:rPr>
              <a:t>folium.Circle</a:t>
            </a:r>
            <a:r>
              <a:rPr lang="en-GB" sz="2200" dirty="0">
                <a:latin typeface="Aptos"/>
                <a:ea typeface="+mn-lt"/>
                <a:cs typeface="+mn-lt"/>
              </a:rPr>
              <a:t> to add a highlighted circle area with a text label on a specific coordinate and </a:t>
            </a:r>
            <a:r>
              <a:rPr lang="en-GB" sz="2200" err="1">
                <a:latin typeface="Aptos"/>
                <a:ea typeface="+mn-lt"/>
                <a:cs typeface="+mn-lt"/>
              </a:rPr>
              <a:t>folium.Marker</a:t>
            </a:r>
            <a:r>
              <a:rPr lang="en-GB" sz="2200" dirty="0">
                <a:latin typeface="Aptos"/>
                <a:ea typeface="+mn-lt"/>
                <a:cs typeface="+mn-lt"/>
              </a:rPr>
              <a:t> for each launch site on the launch map</a:t>
            </a:r>
            <a:endParaRPr lang="en-GB" sz="2200">
              <a:latin typeface="Aptos"/>
            </a:endParaRPr>
          </a:p>
          <a:p>
            <a:pPr marL="1257300" lvl="2" indent="-342900"/>
            <a:endParaRPr lang="en-GB" sz="2200" dirty="0">
              <a:latin typeface="Aptos"/>
              <a:ea typeface="+mn-lt"/>
              <a:cs typeface="+mn-lt"/>
            </a:endParaRPr>
          </a:p>
          <a:p>
            <a:pPr lvl="1">
              <a:buNone/>
            </a:pPr>
            <a:r>
              <a:rPr lang="en-GB" dirty="0">
                <a:latin typeface="Aptos"/>
                <a:ea typeface="+mn-lt"/>
                <a:cs typeface="+mn-lt"/>
              </a:rPr>
              <a:t>2.   Mark the success/failed launches for each site on a map</a:t>
            </a:r>
            <a:endParaRPr lang="en-GB">
              <a:latin typeface="Aptos"/>
            </a:endParaRPr>
          </a:p>
          <a:p>
            <a:pPr marL="1257300" lvl="2" indent="-342900"/>
            <a:r>
              <a:rPr lang="en-GB" sz="2200" dirty="0">
                <a:latin typeface="Aptos"/>
                <a:ea typeface="+mn-lt"/>
                <a:cs typeface="+mn-lt"/>
              </a:rPr>
              <a:t>As many launches have the same coordinates, it makes sense to cluster them together. </a:t>
            </a:r>
            <a:endParaRPr lang="en-GB" sz="2200">
              <a:latin typeface="Aptos"/>
            </a:endParaRPr>
          </a:p>
          <a:p>
            <a:pPr marL="1257300" lvl="2" indent="-342900"/>
            <a:r>
              <a:rPr lang="en-GB" sz="2200" dirty="0">
                <a:latin typeface="Aptos"/>
                <a:ea typeface="+mn-lt"/>
                <a:cs typeface="+mn-lt"/>
              </a:rPr>
              <a:t>Before clustering them, assign a marker colour of successful (class = 1) as green, and failed (class = 0) as red.</a:t>
            </a:r>
            <a:endParaRPr lang="en-GB" sz="2200">
              <a:latin typeface="Aptos"/>
            </a:endParaRPr>
          </a:p>
          <a:p>
            <a:pPr marL="1257300" lvl="2" indent="-342900"/>
            <a:r>
              <a:rPr lang="en-GB" sz="2200" dirty="0">
                <a:latin typeface="Aptos"/>
                <a:ea typeface="+mn-lt"/>
                <a:cs typeface="+mn-lt"/>
              </a:rPr>
              <a:t>To put the launches into clusters, for each launch, add a </a:t>
            </a:r>
            <a:r>
              <a:rPr lang="en-GB" sz="2200" err="1">
                <a:latin typeface="Aptos"/>
                <a:ea typeface="+mn-lt"/>
                <a:cs typeface="+mn-lt"/>
              </a:rPr>
              <a:t>folium.Marker</a:t>
            </a:r>
            <a:r>
              <a:rPr lang="en-GB" sz="2200" dirty="0">
                <a:latin typeface="Aptos"/>
                <a:ea typeface="+mn-lt"/>
                <a:cs typeface="+mn-lt"/>
              </a:rPr>
              <a:t> to the </a:t>
            </a:r>
            <a:r>
              <a:rPr lang="en-GB" sz="2200" err="1">
                <a:latin typeface="Aptos"/>
                <a:ea typeface="+mn-lt"/>
                <a:cs typeface="+mn-lt"/>
              </a:rPr>
              <a:t>MarkerCluster</a:t>
            </a:r>
            <a:r>
              <a:rPr lang="en-GB" sz="2200" dirty="0">
                <a:latin typeface="Aptos"/>
                <a:ea typeface="+mn-lt"/>
                <a:cs typeface="+mn-lt"/>
              </a:rPr>
              <a:t>() object.</a:t>
            </a:r>
            <a:endParaRPr lang="en-GB" sz="2200">
              <a:latin typeface="Aptos"/>
            </a:endParaRPr>
          </a:p>
          <a:p>
            <a:pPr marL="1257300" lvl="2" indent="-342900"/>
            <a:r>
              <a:rPr lang="en-GB" sz="2200" dirty="0">
                <a:latin typeface="Aptos"/>
                <a:ea typeface="+mn-lt"/>
                <a:cs typeface="+mn-lt"/>
              </a:rPr>
              <a:t>Create an icon as a text label, assigning the </a:t>
            </a:r>
            <a:r>
              <a:rPr lang="en-GB" sz="2200" err="1">
                <a:latin typeface="Aptos"/>
                <a:ea typeface="+mn-lt"/>
                <a:cs typeface="+mn-lt"/>
              </a:rPr>
              <a:t>icon_color</a:t>
            </a:r>
            <a:r>
              <a:rPr lang="en-GB" sz="2200" dirty="0">
                <a:latin typeface="Aptos"/>
                <a:ea typeface="+mn-lt"/>
                <a:cs typeface="+mn-lt"/>
              </a:rPr>
              <a:t> as the </a:t>
            </a:r>
            <a:r>
              <a:rPr lang="en-GB" sz="2200" err="1">
                <a:latin typeface="Aptos"/>
                <a:ea typeface="+mn-lt"/>
                <a:cs typeface="+mn-lt"/>
              </a:rPr>
              <a:t>marker_colour</a:t>
            </a:r>
            <a:r>
              <a:rPr lang="en-GB" sz="2200" dirty="0">
                <a:latin typeface="Aptos"/>
                <a:ea typeface="+mn-lt"/>
                <a:cs typeface="+mn-lt"/>
              </a:rPr>
              <a:t> determined previously.</a:t>
            </a:r>
            <a:endParaRPr lang="en-GB" sz="2200">
              <a:latin typeface="Aptos"/>
            </a:endParaRPr>
          </a:p>
          <a:p>
            <a:pPr lvl="1">
              <a:buNone/>
            </a:pPr>
            <a:endParaRPr lang="en-GB" sz="230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59605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785648" y="246883"/>
            <a:ext cx="10515600" cy="944563"/>
          </a:xfrm>
        </p:spPr>
        <p:txBody>
          <a:bodyPr>
            <a:normAutofit/>
          </a:bodyPr>
          <a:lstStyle/>
          <a:p>
            <a:r>
              <a:rPr lang="en-GB" sz="2800" dirty="0">
                <a:latin typeface="Aptos Display"/>
                <a:ea typeface="+mj-lt"/>
                <a:cs typeface="+mj-lt"/>
              </a:rPr>
              <a:t>Contd. Interactive maps...</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a:xfrm>
            <a:off x="785648" y="1195005"/>
            <a:ext cx="10830910" cy="5586303"/>
          </a:xfrm>
        </p:spPr>
        <p:txBody>
          <a:bodyPr vert="horz" lIns="91440" tIns="45720" rIns="91440" bIns="45720" rtlCol="0" anchor="t">
            <a:normAutofit/>
          </a:bodyPr>
          <a:lstStyle/>
          <a:p>
            <a:pPr lvl="1">
              <a:buNone/>
            </a:pPr>
            <a:endParaRPr lang="en-GB" sz="2500" dirty="0">
              <a:ea typeface="+mn-lt"/>
              <a:cs typeface="+mn-lt"/>
            </a:endParaRPr>
          </a:p>
          <a:p>
            <a:pPr lvl="1">
              <a:buNone/>
            </a:pPr>
            <a:r>
              <a:rPr lang="en-GB" dirty="0">
                <a:latin typeface="Aptos"/>
                <a:ea typeface="+mn-lt"/>
                <a:cs typeface="+mn-lt"/>
              </a:rPr>
              <a:t>3.  Calculate the distances between a launch site to its proximities</a:t>
            </a:r>
          </a:p>
          <a:p>
            <a:pPr marL="1257300" lvl="2" indent="-342900"/>
            <a:r>
              <a:rPr lang="en-GB" sz="2200" dirty="0">
                <a:latin typeface="Aptos"/>
                <a:ea typeface="+mn-lt"/>
                <a:cs typeface="+mn-lt"/>
              </a:rPr>
              <a:t>To explore the proximities of launch sites, calculations of distances between points can be made using the Lat and Long values.</a:t>
            </a:r>
          </a:p>
          <a:p>
            <a:pPr marL="1257300" lvl="2" indent="-342900"/>
            <a:r>
              <a:rPr lang="en-GB" sz="2200" dirty="0">
                <a:latin typeface="Aptos"/>
                <a:ea typeface="+mn-lt"/>
                <a:cs typeface="+mn-lt"/>
              </a:rPr>
              <a:t>After marking a point using the Lat and Long values, create a </a:t>
            </a:r>
            <a:r>
              <a:rPr lang="en-GB" sz="2200" err="1">
                <a:latin typeface="Aptos"/>
                <a:ea typeface="+mn-lt"/>
                <a:cs typeface="+mn-lt"/>
              </a:rPr>
              <a:t>folium.Marker</a:t>
            </a:r>
            <a:r>
              <a:rPr lang="en-GB" sz="2200" dirty="0">
                <a:latin typeface="Aptos"/>
                <a:ea typeface="+mn-lt"/>
                <a:cs typeface="+mn-lt"/>
              </a:rPr>
              <a:t> object to show the distance.</a:t>
            </a:r>
          </a:p>
          <a:p>
            <a:pPr marL="1257300" lvl="2" indent="-342900"/>
            <a:r>
              <a:rPr lang="en-GB" sz="2200" dirty="0">
                <a:latin typeface="Aptos"/>
                <a:ea typeface="+mn-lt"/>
                <a:cs typeface="+mn-lt"/>
              </a:rPr>
              <a:t>To display the distance line between two points, draw a </a:t>
            </a:r>
            <a:r>
              <a:rPr lang="en-GB" sz="2200" err="1">
                <a:latin typeface="Aptos"/>
                <a:ea typeface="+mn-lt"/>
                <a:cs typeface="+mn-lt"/>
              </a:rPr>
              <a:t>folium.PolyLine</a:t>
            </a:r>
            <a:r>
              <a:rPr lang="en-GB" sz="2200" dirty="0">
                <a:latin typeface="Aptos"/>
                <a:ea typeface="+mn-lt"/>
                <a:cs typeface="+mn-lt"/>
              </a:rPr>
              <a:t> and add this to the ma</a:t>
            </a:r>
            <a:r>
              <a:rPr lang="en-GB" sz="2100" dirty="0">
                <a:latin typeface="Aptos"/>
                <a:ea typeface="+mn-lt"/>
                <a:cs typeface="+mn-lt"/>
              </a:rPr>
              <a:t>p.</a:t>
            </a:r>
          </a:p>
          <a:p>
            <a:pPr marL="400050" lvl="1" indent="0">
              <a:buNone/>
            </a:pPr>
            <a:endParaRPr lang="en-GB" sz="2500" dirty="0">
              <a:latin typeface="Aptos"/>
              <a:ea typeface="+mn-lt"/>
              <a:cs typeface="+mn-lt"/>
            </a:endParaRPr>
          </a:p>
          <a:p>
            <a:pPr marL="400050" lvl="1" indent="0">
              <a:buNone/>
            </a:pPr>
            <a:r>
              <a:rPr lang="en-GB" dirty="0" err="1">
                <a:solidFill>
                  <a:schemeClr val="accent1"/>
                </a:solidFill>
                <a:latin typeface="Aptos"/>
                <a:ea typeface="+mn-lt"/>
                <a:cs typeface="+mn-lt"/>
              </a:rPr>
              <a:t>Github</a:t>
            </a:r>
            <a:r>
              <a:rPr lang="en-GB" dirty="0">
                <a:solidFill>
                  <a:schemeClr val="accent1"/>
                </a:solidFill>
                <a:latin typeface="Aptos"/>
                <a:ea typeface="+mn-lt"/>
                <a:cs typeface="+mn-lt"/>
              </a:rPr>
              <a:t> URL: </a:t>
            </a:r>
            <a:r>
              <a:rPr lang="en-GB" dirty="0">
                <a:solidFill>
                  <a:schemeClr val="accent1"/>
                </a:solidFill>
                <a:latin typeface="Aptos"/>
                <a:ea typeface="+mn-lt"/>
                <a:cs typeface="+mn-lt"/>
                <a:hlinkClick r:id="rId2">
                  <a:extLst>
                    <a:ext uri="{A12FA001-AC4F-418D-AE19-62706E023703}">
                      <ahyp:hlinkClr xmlns:ahyp="http://schemas.microsoft.com/office/drawing/2018/hyperlinkcolor" val="tx"/>
                    </a:ext>
                  </a:extLst>
                </a:hlinkClick>
              </a:rPr>
              <a:t>https://github.com/capstone-interactive-maps-folium.ipynb</a:t>
            </a:r>
          </a:p>
          <a:p>
            <a:pPr marL="0" indent="0">
              <a:buNone/>
            </a:pPr>
            <a:endParaRPr lang="en-GB" sz="2200" dirty="0">
              <a:latin typeface="Aptos"/>
              <a:cs typeface="Calibri" panose="020F0502020204030204"/>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3"/>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25AEADE2-BAAB-B69E-987E-DD2385785700}"/>
              </a:ext>
            </a:extLst>
          </p:cNvPr>
          <p:cNvCxnSpPr/>
          <p:nvPr/>
        </p:nvCxnSpPr>
        <p:spPr>
          <a:xfrm flipV="1">
            <a:off x="836763" y="97404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60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4000" dirty="0">
                <a:latin typeface="Aptos Display"/>
                <a:cs typeface="Calibri Light"/>
              </a:rPr>
              <a:t>Interactive Dashboard with </a:t>
            </a:r>
            <a:r>
              <a:rPr lang="en-GB" sz="4000" err="1">
                <a:latin typeface="Aptos Display"/>
                <a:cs typeface="Calibri Light"/>
              </a:rPr>
              <a:t>Plotly</a:t>
            </a:r>
            <a:r>
              <a:rPr lang="en-GB" sz="4000" dirty="0">
                <a:latin typeface="Aptos Display"/>
                <a:cs typeface="Calibri Light"/>
              </a:rPr>
              <a:t> Dash</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536028" y="1378937"/>
            <a:ext cx="11080530" cy="5403360"/>
          </a:xfrm>
        </p:spPr>
        <p:txBody>
          <a:bodyPr vert="horz" lIns="91440" tIns="45720" rIns="91440" bIns="45720" rtlCol="0" anchor="t">
            <a:noAutofit/>
          </a:bodyPr>
          <a:lstStyle/>
          <a:p>
            <a:pPr lvl="1">
              <a:buNone/>
            </a:pPr>
            <a:r>
              <a:rPr lang="en-GB" sz="2300" dirty="0">
                <a:latin typeface="Aptos"/>
                <a:ea typeface="+mn-lt"/>
                <a:cs typeface="+mn-lt"/>
              </a:rPr>
              <a:t>The following plots were added to an interactive dashboard for visualisation of the</a:t>
            </a:r>
            <a:endParaRPr lang="en-US">
              <a:latin typeface="Aptos"/>
              <a:ea typeface="+mn-lt"/>
              <a:cs typeface="+mn-lt"/>
            </a:endParaRPr>
          </a:p>
          <a:p>
            <a:pPr lvl="1">
              <a:buNone/>
            </a:pPr>
            <a:r>
              <a:rPr lang="en-GB" sz="2300" dirty="0">
                <a:latin typeface="Aptos"/>
                <a:ea typeface="+mn-lt"/>
                <a:cs typeface="+mn-lt"/>
              </a:rPr>
              <a:t>data:</a:t>
            </a:r>
            <a:endParaRPr lang="en-GB" sz="2300" dirty="0">
              <a:latin typeface="Aptos"/>
              <a:cs typeface="Calibri"/>
            </a:endParaRPr>
          </a:p>
          <a:p>
            <a:pPr lvl="1">
              <a:buNone/>
            </a:pPr>
            <a:endParaRPr lang="en-GB" dirty="0">
              <a:latin typeface="Aptos"/>
              <a:ea typeface="+mn-lt"/>
              <a:cs typeface="+mn-lt"/>
            </a:endParaRPr>
          </a:p>
          <a:p>
            <a:pPr marL="914400" lvl="1" indent="-457200">
              <a:buAutoNum type="arabicPeriod"/>
            </a:pPr>
            <a:r>
              <a:rPr lang="en-GB" dirty="0">
                <a:latin typeface="Aptos"/>
                <a:cs typeface="Arial"/>
              </a:rPr>
              <a:t>Pie chart:</a:t>
            </a:r>
            <a:r>
              <a:rPr lang="en-GB" sz="2300" dirty="0">
                <a:latin typeface="Aptos"/>
                <a:cs typeface="Arial"/>
              </a:rPr>
              <a:t> </a:t>
            </a:r>
            <a:r>
              <a:rPr lang="en-GB" sz="2200" dirty="0">
                <a:latin typeface="Aptos"/>
                <a:cs typeface="Arial"/>
              </a:rPr>
              <a:t>It shows the total successful launches per site.</a:t>
            </a:r>
            <a:endParaRPr lang="en-US" sz="2200">
              <a:latin typeface="Aptos"/>
              <a:cs typeface="Arial"/>
            </a:endParaRPr>
          </a:p>
          <a:p>
            <a:pPr marL="1257300" lvl="2" indent="-342900">
              <a:buFont typeface="Arial"/>
              <a:buChar char="•"/>
            </a:pPr>
            <a:r>
              <a:rPr lang="en-GB" sz="2200" dirty="0">
                <a:latin typeface="Aptos"/>
                <a:cs typeface="Arial"/>
              </a:rPr>
              <a:t>This makes it clear to see which sites are most successful.</a:t>
            </a:r>
          </a:p>
          <a:p>
            <a:pPr marL="1257300" lvl="2" indent="-342900">
              <a:buFont typeface="Arial"/>
              <a:buChar char="•"/>
            </a:pPr>
            <a:r>
              <a:rPr lang="en-GB" sz="2200" dirty="0">
                <a:latin typeface="Aptos"/>
                <a:cs typeface="Arial"/>
              </a:rPr>
              <a:t>The chart could also be filtered (using a </a:t>
            </a:r>
            <a:r>
              <a:rPr lang="en-GB" sz="2200" dirty="0" err="1">
                <a:latin typeface="Aptos"/>
                <a:cs typeface="Arial"/>
              </a:rPr>
              <a:t>dcc.Dropdown</a:t>
            </a:r>
            <a:r>
              <a:rPr lang="en-GB" sz="2200" dirty="0">
                <a:latin typeface="Aptos"/>
                <a:cs typeface="Arial"/>
              </a:rPr>
              <a:t>() object) to see the success/failure ratio for an individual site</a:t>
            </a:r>
          </a:p>
          <a:p>
            <a:pPr lvl="1">
              <a:buNone/>
            </a:pPr>
            <a:endParaRPr lang="en-GB" dirty="0">
              <a:latin typeface="Aptos"/>
              <a:ea typeface="+mn-lt"/>
              <a:cs typeface="+mn-lt"/>
            </a:endParaRPr>
          </a:p>
          <a:p>
            <a:pPr lvl="1">
              <a:buNone/>
            </a:pPr>
            <a:r>
              <a:rPr lang="en-GB" sz="2300" dirty="0">
                <a:latin typeface="Aptos"/>
                <a:ea typeface="+mn-lt"/>
                <a:cs typeface="+mn-lt"/>
              </a:rPr>
              <a:t>2.  </a:t>
            </a:r>
            <a:r>
              <a:rPr lang="en-GB" dirty="0">
                <a:latin typeface="Aptos"/>
                <a:ea typeface="+mn-lt"/>
                <a:cs typeface="+mn-lt"/>
              </a:rPr>
              <a:t>Scatter graph</a:t>
            </a:r>
            <a:r>
              <a:rPr lang="en-GB" sz="2300" dirty="0">
                <a:latin typeface="Aptos"/>
                <a:ea typeface="+mn-lt"/>
                <a:cs typeface="+mn-lt"/>
              </a:rPr>
              <a:t>: </a:t>
            </a:r>
            <a:r>
              <a:rPr lang="en-GB" sz="2200" dirty="0">
                <a:latin typeface="Aptos"/>
                <a:ea typeface="+mn-lt"/>
                <a:cs typeface="+mn-lt"/>
              </a:rPr>
              <a:t>It shows the correlation between outcome (success or not) and payload mass (kg)</a:t>
            </a:r>
          </a:p>
          <a:p>
            <a:pPr marL="1371600" lvl="2" indent="-342900">
              <a:buFont typeface="Arial"/>
              <a:buChar char="•"/>
            </a:pPr>
            <a:r>
              <a:rPr lang="en-GB" sz="2200" dirty="0">
                <a:latin typeface="Aptos"/>
                <a:cs typeface="Arial"/>
              </a:rPr>
              <a:t> This could be filtered (using a </a:t>
            </a:r>
            <a:r>
              <a:rPr lang="en-GB" sz="2200" err="1">
                <a:latin typeface="Aptos"/>
                <a:cs typeface="Arial"/>
              </a:rPr>
              <a:t>RangeSlider</a:t>
            </a:r>
            <a:r>
              <a:rPr lang="en-GB" sz="2200" dirty="0">
                <a:latin typeface="Aptos"/>
                <a:cs typeface="Arial"/>
              </a:rPr>
              <a:t>() object) by ranges of payload masses</a:t>
            </a:r>
            <a:endParaRPr lang="en-US" sz="2200">
              <a:latin typeface="Aptos"/>
              <a:cs typeface="Arial"/>
            </a:endParaRPr>
          </a:p>
          <a:p>
            <a:pPr marL="1371600" lvl="2" indent="-342900">
              <a:buFont typeface="Arial"/>
              <a:buChar char="•"/>
            </a:pPr>
            <a:r>
              <a:rPr lang="en-GB" sz="2200" dirty="0">
                <a:latin typeface="Aptos"/>
                <a:cs typeface="Arial"/>
              </a:rPr>
              <a:t>It could also be filtered by booster version</a:t>
            </a:r>
          </a:p>
          <a:p>
            <a:pPr marL="1371600" lvl="2" indent="-342900">
              <a:buFont typeface="Arial"/>
              <a:buChar char="•"/>
            </a:pPr>
            <a:endParaRPr lang="en-GB" sz="2200" dirty="0">
              <a:latin typeface="Aptos"/>
              <a:cs typeface="Arial"/>
            </a:endParaRPr>
          </a:p>
          <a:p>
            <a:pPr lvl="1">
              <a:buNone/>
            </a:pPr>
            <a:r>
              <a:rPr lang="en-GB" sz="2300" dirty="0" err="1">
                <a:solidFill>
                  <a:schemeClr val="accent1"/>
                </a:solidFill>
                <a:latin typeface="Aptos"/>
                <a:cs typeface="Calibri"/>
              </a:rPr>
              <a:t>Github</a:t>
            </a:r>
            <a:r>
              <a:rPr lang="en-GB" sz="2300" dirty="0">
                <a:solidFill>
                  <a:schemeClr val="accent1"/>
                </a:solidFill>
                <a:latin typeface="Aptos"/>
                <a:cs typeface="Calibri"/>
              </a:rPr>
              <a:t> URL: </a:t>
            </a:r>
            <a:r>
              <a:rPr lang="en-GB" sz="2300" dirty="0">
                <a:solidFill>
                  <a:schemeClr val="accent1"/>
                </a:solidFill>
                <a:latin typeface="Aptos"/>
                <a:cs typeface="Calibri"/>
                <a:hlinkClick r:id="rId2">
                  <a:extLst>
                    <a:ext uri="{A12FA001-AC4F-418D-AE19-62706E023703}">
                      <ahyp:hlinkClr xmlns:ahyp="http://schemas.microsoft.com/office/drawing/2018/hyperlinkcolor" val="tx"/>
                    </a:ext>
                  </a:extLst>
                </a:hlinkClick>
              </a:rPr>
              <a:t>https://github.com/spacex_dash_app.py</a:t>
            </a:r>
            <a:endParaRPr lang="en-GB" sz="2300">
              <a:solidFill>
                <a:schemeClr val="accent1"/>
              </a:solidFill>
              <a:latin typeface="Aptos"/>
              <a:ea typeface="+mn-lt"/>
              <a:cs typeface="+mn-lt"/>
            </a:endParaRPr>
          </a:p>
          <a:p>
            <a:pPr marL="1371600" lvl="2" indent="-342900"/>
            <a:endParaRPr lang="en-GB" sz="2200" dirty="0">
              <a:latin typeface="Aptos"/>
              <a:ea typeface="+mn-lt"/>
              <a:cs typeface="+mn-l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14208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Predictive Analysis with Classification Models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lvl="1">
              <a:buNone/>
            </a:pPr>
            <a:r>
              <a:rPr lang="en-GB" sz="2200" dirty="0">
                <a:latin typeface="Aptos"/>
                <a:cs typeface="Calibri" panose="020F0502020204030204"/>
              </a:rPr>
              <a:t>Following steps were followed to find the best suited classification model:</a:t>
            </a:r>
          </a:p>
          <a:p>
            <a:pPr marL="914400" lvl="1" indent="-457200">
              <a:buAutoNum type="arabicPeriod"/>
            </a:pPr>
            <a:endParaRPr lang="en-GB" dirty="0">
              <a:latin typeface="Aptos"/>
              <a:cs typeface="Calibri" panose="020F0502020204030204"/>
            </a:endParaRPr>
          </a:p>
          <a:p>
            <a:pPr marL="914400" lvl="1" indent="-457200">
              <a:buAutoNum type="arabicPeriod"/>
            </a:pPr>
            <a:endParaRPr lang="en-GB" dirty="0">
              <a:latin typeface="Aptos"/>
              <a:cs typeface="Calibri" panose="020F0502020204030204"/>
            </a:endParaRPr>
          </a:p>
          <a:p>
            <a:pPr marL="1828800" lvl="3" indent="-457200"/>
            <a:endParaRPr lang="en-GB" sz="2200" dirty="0">
              <a:latin typeface="Aptos"/>
              <a:cs typeface="Arial"/>
            </a:endParaRPr>
          </a:p>
          <a:p>
            <a:pPr marL="914400" lvl="1" indent="-457200">
              <a:buAutoNum type="arabicPeriod"/>
            </a:pPr>
            <a:endParaRPr lang="en-GB" sz="1700" dirty="0">
              <a:latin typeface="Aptos"/>
              <a:cs typeface="Calibri" panose="020F0502020204030204"/>
            </a:endParaRPr>
          </a:p>
          <a:p>
            <a:pPr marL="1828800" lvl="3" indent="-457200"/>
            <a:endParaRPr lang="en-GB" sz="1700" dirty="0">
              <a:latin typeface="Aptos"/>
              <a:cs typeface="Calibri" panose="020F0502020204030204"/>
            </a:endParaRPr>
          </a:p>
          <a:p>
            <a:pPr marL="1828800" lvl="3" indent="-457200"/>
            <a:endParaRPr lang="en-GB" sz="17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4" name="Picture 3" descr="A diagram of a model&#10;&#10;Description automatically generated">
            <a:extLst>
              <a:ext uri="{FF2B5EF4-FFF2-40B4-BE49-F238E27FC236}">
                <a16:creationId xmlns:a16="http://schemas.microsoft.com/office/drawing/2014/main" id="{2AA1D556-E4AB-1728-2520-E6F8C30A9446}"/>
              </a:ext>
            </a:extLst>
          </p:cNvPr>
          <p:cNvPicPr>
            <a:picLocks noChangeAspect="1"/>
          </p:cNvPicPr>
          <p:nvPr/>
        </p:nvPicPr>
        <p:blipFill>
          <a:blip r:embed="rId3"/>
          <a:stretch>
            <a:fillRect/>
          </a:stretch>
        </p:blipFill>
        <p:spPr>
          <a:xfrm>
            <a:off x="1257628" y="1873141"/>
            <a:ext cx="9111812" cy="4819650"/>
          </a:xfrm>
          <a:prstGeom prst="rect">
            <a:avLst/>
          </a:prstGeom>
        </p:spPr>
      </p:pic>
    </p:spTree>
    <p:extLst>
      <p:ext uri="{BB962C8B-B14F-4D97-AF65-F5344CB8AC3E}">
        <p14:creationId xmlns:p14="http://schemas.microsoft.com/office/powerpoint/2010/main" val="303719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2800" dirty="0">
                <a:latin typeface="Aptos Display"/>
                <a:ea typeface="+mj-lt"/>
                <a:cs typeface="+mj-lt"/>
              </a:rPr>
              <a:t>Contd. Interactive maps...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914400" lvl="1" indent="-457200">
              <a:buAutoNum type="arabicPeriod"/>
            </a:pPr>
            <a:r>
              <a:rPr lang="en-GB" dirty="0">
                <a:latin typeface="Aptos"/>
                <a:cs typeface="Arial"/>
              </a:rPr>
              <a:t>Model Development:</a:t>
            </a:r>
          </a:p>
          <a:p>
            <a:pPr marL="1371600" lvl="2" indent="-457200">
              <a:buAutoNum type="alphaLcPeriod"/>
            </a:pPr>
            <a:r>
              <a:rPr lang="en-GB" sz="2200" dirty="0" err="1">
                <a:solidFill>
                  <a:srgbClr val="000000"/>
                </a:solidFill>
                <a:latin typeface="Aptos"/>
                <a:ea typeface="+mn-lt"/>
                <a:cs typeface="Arial"/>
              </a:rPr>
              <a:t>Preprare</a:t>
            </a:r>
            <a:r>
              <a:rPr lang="en-GB" sz="2200" dirty="0">
                <a:solidFill>
                  <a:srgbClr val="000000"/>
                </a:solidFill>
                <a:latin typeface="Aptos"/>
                <a:ea typeface="+mn-lt"/>
                <a:cs typeface="Arial"/>
              </a:rPr>
              <a:t> dataset for model development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Load dataset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Standardise and preprocess data</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Split data into training and testing sets using </a:t>
            </a:r>
            <a:r>
              <a:rPr lang="en-GB" sz="2200" err="1">
                <a:solidFill>
                  <a:srgbClr val="000000"/>
                </a:solidFill>
                <a:latin typeface="Aptos"/>
                <a:ea typeface="+mn-lt"/>
                <a:cs typeface="Arial"/>
              </a:rPr>
              <a:t>train_test_split</a:t>
            </a:r>
            <a:r>
              <a:rPr lang="en-GB" sz="2200" dirty="0">
                <a:solidFill>
                  <a:srgbClr val="000000"/>
                </a:solidFill>
                <a:latin typeface="Aptos"/>
                <a:ea typeface="+mn-lt"/>
                <a:cs typeface="Arial"/>
              </a:rPr>
              <a: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Choose an algorithm to build model for: Logistic Regression, Decision tree, Support Vector Machine (SVM), K-Neatest Neighbour(KNN)</a:t>
            </a:r>
            <a:endParaRPr lang="en-US" sz="2200">
              <a:solidFill>
                <a:srgbClr val="000000"/>
              </a:solidFill>
              <a:latin typeface="Aptos"/>
              <a:ea typeface="+mn-lt"/>
              <a:cs typeface="Arial"/>
            </a:endParaRPr>
          </a:p>
          <a:p>
            <a:pPr marL="1371600" lvl="2" indent="-457200">
              <a:buAutoNum type="alphaLcPeriod"/>
            </a:pPr>
            <a:endParaRPr lang="en-GB" sz="2200" dirty="0">
              <a:solidFill>
                <a:srgbClr val="000000"/>
              </a:solidFill>
              <a:latin typeface="Aptos"/>
              <a:ea typeface="+mn-lt"/>
              <a:cs typeface="Arial"/>
            </a:endParaRPr>
          </a:p>
          <a:p>
            <a:pPr marL="1371600" lvl="2" indent="-457200">
              <a:buAutoNum type="alphaLcPeriod"/>
            </a:pPr>
            <a:r>
              <a:rPr lang="en-GB" sz="2200" dirty="0">
                <a:solidFill>
                  <a:srgbClr val="000000"/>
                </a:solidFill>
                <a:latin typeface="Aptos"/>
                <a:ea typeface="+mn-lt"/>
                <a:cs typeface="Arial"/>
              </a:rPr>
              <a:t>For each chosen algorithm:</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Create a </a:t>
            </a:r>
            <a:r>
              <a:rPr lang="en-GB" sz="2200" err="1">
                <a:solidFill>
                  <a:srgbClr val="000000"/>
                </a:solidFill>
                <a:latin typeface="Aptos"/>
                <a:ea typeface="+mn-lt"/>
                <a:cs typeface="Arial"/>
              </a:rPr>
              <a:t>GridSearchCV</a:t>
            </a:r>
            <a:r>
              <a:rPr lang="en-GB" sz="2200" dirty="0">
                <a:solidFill>
                  <a:srgbClr val="000000"/>
                </a:solidFill>
                <a:latin typeface="Aptos"/>
                <a:ea typeface="+mn-lt"/>
                <a:cs typeface="Arial"/>
              </a:rPr>
              <a:t> object with dictionary parameters.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Fit the object to get the best parameters from dictionary parameters.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Use training data set to train the model</a:t>
            </a:r>
            <a:endParaRPr lang="en-US" sz="2200">
              <a:solidFill>
                <a:srgbClr val="000000"/>
              </a:solidFill>
              <a:latin typeface="Aptos"/>
              <a:ea typeface="+mn-lt"/>
              <a:cs typeface="Arial"/>
            </a:endParaRPr>
          </a:p>
          <a:p>
            <a:pPr marL="457200" lvl="1" indent="0">
              <a:buNone/>
            </a:pPr>
            <a:endParaRPr lang="en-GB" dirty="0">
              <a:solidFill>
                <a:srgbClr val="000000"/>
              </a:solidFill>
              <a:latin typeface="Aptos"/>
              <a:ea typeface="+mn-lt"/>
              <a:cs typeface="Arial"/>
            </a:endParaRPr>
          </a:p>
          <a:p>
            <a:pPr marL="457200" lvl="1" indent="0">
              <a:buNone/>
            </a:pPr>
            <a:endParaRPr lang="en-GB" dirty="0">
              <a:latin typeface="Aptos"/>
              <a:cs typeface="Arial"/>
            </a:endParaRPr>
          </a:p>
          <a:p>
            <a:pPr marL="1828800" lvl="3" indent="-457200"/>
            <a:endParaRPr lang="en-GB" sz="22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77967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ea typeface="Calibri Light"/>
                <a:cs typeface="Calibri Light"/>
              </a:rPr>
              <a:t>Outline</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523453"/>
            <a:ext cx="10515600" cy="4351338"/>
          </a:xfr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ptos"/>
                <a:cs typeface="Arial"/>
              </a:rPr>
              <a:t>Executive Summary</a:t>
            </a:r>
          </a:p>
          <a:p>
            <a:pPr>
              <a:lnSpc>
                <a:spcPct val="100000"/>
              </a:lnSpc>
              <a:spcBef>
                <a:spcPts val="1400"/>
              </a:spcBef>
            </a:pPr>
            <a:r>
              <a:rPr lang="en-US" sz="2200" dirty="0">
                <a:solidFill>
                  <a:schemeClr val="accent3">
                    <a:lumMod val="25000"/>
                  </a:schemeClr>
                </a:solidFill>
                <a:latin typeface="Aptos"/>
                <a:cs typeface="Arial"/>
              </a:rPr>
              <a:t>Introduction</a:t>
            </a:r>
          </a:p>
          <a:p>
            <a:pPr>
              <a:lnSpc>
                <a:spcPct val="100000"/>
              </a:lnSpc>
              <a:spcBef>
                <a:spcPts val="1400"/>
              </a:spcBef>
            </a:pPr>
            <a:r>
              <a:rPr lang="en-US" sz="2200" dirty="0">
                <a:solidFill>
                  <a:schemeClr val="accent3">
                    <a:lumMod val="25000"/>
                  </a:schemeClr>
                </a:solidFill>
                <a:latin typeface="Aptos"/>
                <a:cs typeface="Arial"/>
              </a:rPr>
              <a:t>Methodology</a:t>
            </a:r>
          </a:p>
          <a:p>
            <a:pPr>
              <a:lnSpc>
                <a:spcPct val="100000"/>
              </a:lnSpc>
              <a:spcBef>
                <a:spcPts val="1400"/>
              </a:spcBef>
            </a:pPr>
            <a:r>
              <a:rPr lang="en-US" sz="2200" dirty="0">
                <a:solidFill>
                  <a:schemeClr val="accent3">
                    <a:lumMod val="25000"/>
                  </a:schemeClr>
                </a:solidFill>
                <a:latin typeface="Aptos"/>
                <a:cs typeface="Arial"/>
              </a:rPr>
              <a:t>Results</a:t>
            </a:r>
          </a:p>
          <a:p>
            <a:pPr>
              <a:lnSpc>
                <a:spcPct val="100000"/>
              </a:lnSpc>
              <a:spcBef>
                <a:spcPts val="1400"/>
              </a:spcBef>
            </a:pPr>
            <a:r>
              <a:rPr lang="en-US" sz="2200" dirty="0">
                <a:solidFill>
                  <a:schemeClr val="accent3">
                    <a:lumMod val="25000"/>
                  </a:schemeClr>
                </a:solidFill>
                <a:latin typeface="Aptos"/>
                <a:cs typeface="Arial"/>
              </a:rPr>
              <a:t>Conclusion</a:t>
            </a:r>
          </a:p>
          <a:p>
            <a:pPr>
              <a:lnSpc>
                <a:spcPct val="100000"/>
              </a:lnSpc>
              <a:spcBef>
                <a:spcPts val="1400"/>
              </a:spcBef>
            </a:pPr>
            <a:r>
              <a:rPr lang="en-US" sz="2200" dirty="0">
                <a:solidFill>
                  <a:schemeClr val="accent3">
                    <a:lumMod val="25000"/>
                  </a:schemeClr>
                </a:solidFill>
                <a:latin typeface="Aptos"/>
                <a:cs typeface="Arial"/>
              </a:rPr>
              <a:t>Appendix</a:t>
            </a:r>
          </a:p>
          <a:p>
            <a:pPr marL="0" indent="0">
              <a:buNone/>
            </a:pPr>
            <a:endParaRPr lang="en-GB" dirty="0"/>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1855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Picture 5" descr="Falcon 9 png images | PNGWing">
            <a:extLst>
              <a:ext uri="{FF2B5EF4-FFF2-40B4-BE49-F238E27FC236}">
                <a16:creationId xmlns:a16="http://schemas.microsoft.com/office/drawing/2014/main" id="{978E881F-7D53-5244-C314-1068A2AEDCB4}"/>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304739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2800" dirty="0">
                <a:latin typeface="Aptos Display"/>
                <a:ea typeface="+mj-lt"/>
                <a:cs typeface="+mj-lt"/>
              </a:rPr>
              <a:t>Contd. Interactive maps...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457200" lvl="1" indent="0">
              <a:buNone/>
            </a:pPr>
            <a:r>
              <a:rPr lang="en-GB" sz="2200" dirty="0">
                <a:latin typeface="Aptos"/>
                <a:cs typeface="Arial"/>
              </a:rPr>
              <a:t>2. </a:t>
            </a:r>
            <a:r>
              <a:rPr lang="en-GB" dirty="0">
                <a:latin typeface="Aptos"/>
                <a:cs typeface="Arial"/>
              </a:rPr>
              <a:t>Model Evaluation:</a:t>
            </a:r>
            <a:endParaRPr lang="en-US">
              <a:latin typeface="Aptos"/>
              <a:cs typeface="Arial"/>
            </a:endParaRPr>
          </a:p>
          <a:p>
            <a:pPr marL="1371600" lvl="2" indent="-457200">
              <a:buAutoNum type="alphaLcPeriod"/>
            </a:pPr>
            <a:r>
              <a:rPr lang="en-GB" sz="2200" dirty="0">
                <a:solidFill>
                  <a:srgbClr val="000000"/>
                </a:solidFill>
                <a:latin typeface="Aptos"/>
                <a:ea typeface="+mn-lt"/>
                <a:cs typeface="Arial"/>
              </a:rPr>
              <a:t>For each chosen algorithm:</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Check tuned hyperparameters (</a:t>
            </a:r>
            <a:r>
              <a:rPr lang="en-GB" sz="2200" err="1">
                <a:solidFill>
                  <a:srgbClr val="000000"/>
                </a:solidFill>
                <a:latin typeface="Aptos"/>
                <a:ea typeface="+mn-lt"/>
                <a:cs typeface="Arial"/>
              </a:rPr>
              <a:t>best_params</a:t>
            </a:r>
            <a:r>
              <a:rPr lang="en-GB" sz="2200" dirty="0">
                <a:solidFill>
                  <a:srgbClr val="000000"/>
                </a:solidFill>
                <a:latin typeface="Aptos"/>
                <a:ea typeface="+mn-lt"/>
                <a:cs typeface="Arial"/>
              </a:rPr>
              <a:t>_) for output </a:t>
            </a:r>
            <a:r>
              <a:rPr lang="en-GB" sz="2200" err="1">
                <a:solidFill>
                  <a:srgbClr val="000000"/>
                </a:solidFill>
                <a:latin typeface="Aptos"/>
                <a:ea typeface="+mn-lt"/>
                <a:cs typeface="Arial"/>
              </a:rPr>
              <a:t>GridSearchCV</a:t>
            </a:r>
            <a:endParaRPr lang="en-GB"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Check accuracy of output </a:t>
            </a:r>
            <a:r>
              <a:rPr lang="en-GB" sz="2200" err="1">
                <a:solidFill>
                  <a:srgbClr val="000000"/>
                </a:solidFill>
                <a:latin typeface="Aptos"/>
                <a:ea typeface="+mn-lt"/>
                <a:cs typeface="Arial"/>
              </a:rPr>
              <a:t>GridSearchCV</a:t>
            </a:r>
            <a:r>
              <a:rPr lang="en-GB" sz="2200" dirty="0">
                <a:solidFill>
                  <a:srgbClr val="000000"/>
                </a:solidFill>
                <a:latin typeface="Aptos"/>
                <a:ea typeface="+mn-lt"/>
                <a:cs typeface="Arial"/>
              </a:rPr>
              <a:t> (using </a:t>
            </a:r>
            <a:r>
              <a:rPr lang="en-GB" sz="2200" err="1">
                <a:solidFill>
                  <a:srgbClr val="000000"/>
                </a:solidFill>
                <a:latin typeface="Aptos"/>
                <a:ea typeface="+mn-lt"/>
                <a:cs typeface="Arial"/>
              </a:rPr>
              <a:t>best_score</a:t>
            </a:r>
            <a:r>
              <a:rPr lang="en-GB" sz="2200" dirty="0">
                <a:solidFill>
                  <a:srgbClr val="000000"/>
                </a:solidFill>
                <a:latin typeface="Aptos"/>
                <a:ea typeface="+mn-lt"/>
                <a:cs typeface="Arial"/>
              </a:rPr>
              <a:t>_ and .score())</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Plot and examine confusion matrix</a:t>
            </a:r>
            <a:endParaRPr lang="en-US" sz="2200">
              <a:solidFill>
                <a:srgbClr val="000000"/>
              </a:solidFill>
              <a:latin typeface="Aptos"/>
              <a:ea typeface="+mn-lt"/>
              <a:cs typeface="Arial"/>
            </a:endParaRPr>
          </a:p>
          <a:p>
            <a:pPr lvl="1">
              <a:buNone/>
            </a:pPr>
            <a:endParaRPr lang="en-GB" sz="2200" dirty="0">
              <a:solidFill>
                <a:srgbClr val="000000"/>
              </a:solidFill>
              <a:latin typeface="Aptos"/>
              <a:ea typeface="+mn-lt"/>
              <a:cs typeface="Arial"/>
            </a:endParaRPr>
          </a:p>
          <a:p>
            <a:pPr lvl="1">
              <a:buNone/>
            </a:pPr>
            <a:r>
              <a:rPr lang="en-GB" sz="2200" dirty="0">
                <a:solidFill>
                  <a:srgbClr val="000000"/>
                </a:solidFill>
                <a:latin typeface="Aptos"/>
                <a:ea typeface="+mn-lt"/>
                <a:cs typeface="Arial"/>
              </a:rPr>
              <a:t>3. </a:t>
            </a:r>
            <a:r>
              <a:rPr lang="en-GB" dirty="0">
                <a:solidFill>
                  <a:srgbClr val="000000"/>
                </a:solidFill>
                <a:latin typeface="Aptos"/>
                <a:ea typeface="+mn-lt"/>
                <a:cs typeface="Arial"/>
              </a:rPr>
              <a:t>Conclusion: Find the best classification model</a:t>
            </a:r>
            <a:endParaRPr lang="en-US">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Review the accuracy score drawn from all the algorithms.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The model with highest accuracy score will be considered as best suited classification model.</a:t>
            </a:r>
            <a:endParaRPr lang="en-US" sz="2200">
              <a:solidFill>
                <a:srgbClr val="000000"/>
              </a:solidFill>
              <a:latin typeface="Aptos"/>
              <a:ea typeface="+mn-lt"/>
              <a:cs typeface="Arial"/>
            </a:endParaRPr>
          </a:p>
          <a:p>
            <a:pPr marL="457200" lvl="1" indent="0">
              <a:buNone/>
            </a:pPr>
            <a:endParaRPr lang="en-GB" dirty="0">
              <a:solidFill>
                <a:srgbClr val="000000"/>
              </a:solidFill>
              <a:latin typeface="Aptos"/>
              <a:ea typeface="+mn-lt"/>
              <a:cs typeface="Arial"/>
            </a:endParaRPr>
          </a:p>
          <a:p>
            <a:pPr lvl="1">
              <a:buNone/>
            </a:pPr>
            <a:r>
              <a:rPr lang="en-GB" sz="2300" dirty="0" err="1">
                <a:solidFill>
                  <a:schemeClr val="accent1"/>
                </a:solidFill>
                <a:latin typeface="Aptos"/>
                <a:ea typeface="+mn-lt"/>
                <a:cs typeface="+mn-lt"/>
              </a:rPr>
              <a:t>Github</a:t>
            </a:r>
            <a:r>
              <a:rPr lang="en-GB" sz="2300" dirty="0">
                <a:solidFill>
                  <a:schemeClr val="accent1"/>
                </a:solidFill>
                <a:latin typeface="Aptos"/>
                <a:ea typeface="+mn-lt"/>
                <a:cs typeface="+mn-lt"/>
              </a:rPr>
              <a:t> URL: </a:t>
            </a:r>
            <a:r>
              <a:rPr lang="en-GB" sz="2300" dirty="0">
                <a:solidFill>
                  <a:schemeClr val="accent1"/>
                </a:solidFill>
                <a:latin typeface="Aptos"/>
                <a:ea typeface="+mn-lt"/>
                <a:cs typeface="+mn-lt"/>
                <a:hlinkClick r:id="rId2"/>
              </a:rPr>
              <a:t>https://github.com/capstone-prediction-analysis.ipynb</a:t>
            </a:r>
          </a:p>
          <a:p>
            <a:pPr marL="457200" lvl="1" indent="0">
              <a:buNone/>
            </a:pPr>
            <a:endParaRPr lang="en-GB" dirty="0">
              <a:latin typeface="Aptos"/>
              <a:cs typeface="Arial"/>
            </a:endParaRPr>
          </a:p>
          <a:p>
            <a:pPr marL="1828800" lvl="3" indent="-457200"/>
            <a:endParaRPr lang="en-GB" sz="22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35527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dirty="0">
                <a:latin typeface="Aptos Display"/>
                <a:cs typeface="Calibri Light"/>
              </a:rPr>
              <a:t>Results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Exploratory Data Analysis</a:t>
            </a:r>
            <a:endParaRPr lang="en-GB" dirty="0"/>
          </a:p>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Interactive Analytics</a:t>
            </a:r>
          </a:p>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Predictive Analysis</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1267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C863-F42D-EB3E-A0AE-0E6B38827F98}"/>
              </a:ext>
            </a:extLst>
          </p:cNvPr>
          <p:cNvSpPr>
            <a:spLocks noGrp="1"/>
          </p:cNvSpPr>
          <p:nvPr>
            <p:ph type="title"/>
          </p:nvPr>
        </p:nvSpPr>
        <p:spPr>
          <a:xfrm>
            <a:off x="667407" y="1954816"/>
            <a:ext cx="3880948" cy="1903630"/>
          </a:xfrm>
        </p:spPr>
        <p:txBody>
          <a:bodyPr>
            <a:normAutofit fontScale="90000"/>
          </a:bodyPr>
          <a:lstStyle/>
          <a:p>
            <a:r>
              <a:rPr lang="en-GB" b="1" dirty="0">
                <a:solidFill>
                  <a:srgbClr val="FFFFFF"/>
                </a:solidFill>
                <a:latin typeface="Aptos"/>
                <a:cs typeface="Calibri Light"/>
              </a:rPr>
              <a:t>Exploratory Data Analysis (EDA) Insights</a:t>
            </a:r>
            <a:endParaRPr lang="en-GB" b="1">
              <a:solidFill>
                <a:srgbClr val="FFFFFF"/>
              </a:solidFill>
              <a:latin typeface="Aptos"/>
            </a:endParaRPr>
          </a:p>
        </p:txBody>
      </p:sp>
    </p:spTree>
    <p:extLst>
      <p:ext uri="{BB962C8B-B14F-4D97-AF65-F5344CB8AC3E}">
        <p14:creationId xmlns:p14="http://schemas.microsoft.com/office/powerpoint/2010/main" val="351691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Flight Number vs. Launch Site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4640372"/>
          </a:xfrm>
        </p:spPr>
        <p:txBody>
          <a:bodyPr vert="horz" lIns="91440" tIns="45720" rIns="91440" bIns="45720" rtlCol="0" anchor="t">
            <a:noAutofit/>
          </a:bodyPr>
          <a:lstStyle/>
          <a:p>
            <a:pPr lvl="1">
              <a:buNone/>
            </a:pPr>
            <a:r>
              <a:rPr lang="en-GB" sz="2300" dirty="0">
                <a:latin typeface="Aptos"/>
                <a:cs typeface="Calibri"/>
              </a:rPr>
              <a:t>Following is the scatter plot of Launch Site vs. Flight Number.</a:t>
            </a:r>
          </a:p>
          <a:p>
            <a:pPr lvl="1">
              <a:buFont typeface="Calibri" panose="020B0604020202020204" pitchFamily="34" charset="0"/>
              <a:buChar char="-"/>
            </a:pPr>
            <a:r>
              <a:rPr lang="en-GB" sz="2300" dirty="0">
                <a:latin typeface="Aptos"/>
                <a:cs typeface="Calibri"/>
              </a:rPr>
              <a:t>As the number of flights increased, launch site success rate also increased.</a:t>
            </a:r>
          </a:p>
          <a:p>
            <a:pPr lvl="1">
              <a:buFont typeface="Calibri" panose="020B0604020202020204" pitchFamily="34" charset="0"/>
              <a:buChar char="-"/>
            </a:pPr>
            <a:r>
              <a:rPr lang="en-GB" sz="2300" dirty="0">
                <a:latin typeface="Aptos"/>
                <a:cs typeface="Calibri"/>
              </a:rPr>
              <a:t>Lot of CCAFS SLC 40 flights had unsuccessful landings for initial flights &lt; 30</a:t>
            </a:r>
          </a:p>
          <a:p>
            <a:pPr lvl="1">
              <a:buFont typeface="Calibri" panose="020B0604020202020204" pitchFamily="34" charset="0"/>
              <a:buChar char="-"/>
            </a:pPr>
            <a:r>
              <a:rPr lang="en-GB" sz="2300" dirty="0">
                <a:latin typeface="Aptos"/>
                <a:cs typeface="Calibri"/>
              </a:rPr>
              <a:t>No flights were launched initially for KSC LC 39A</a:t>
            </a:r>
          </a:p>
          <a:p>
            <a:pPr lvl="1">
              <a:buFont typeface="Calibri" panose="020B0604020202020204" pitchFamily="34" charset="0"/>
              <a:buChar char="-"/>
            </a:pPr>
            <a:r>
              <a:rPr lang="en-GB" sz="2300" dirty="0">
                <a:latin typeface="Aptos"/>
                <a:cs typeface="Calibri"/>
              </a:rPr>
              <a:t>After 30 flights, there are significantly more successful landings for Class 1</a:t>
            </a:r>
          </a:p>
        </p:txBody>
      </p:sp>
      <p:pic>
        <p:nvPicPr>
          <p:cNvPr id="7" name="Content Placeholder 6">
            <a:extLst>
              <a:ext uri="{FF2B5EF4-FFF2-40B4-BE49-F238E27FC236}">
                <a16:creationId xmlns:a16="http://schemas.microsoft.com/office/drawing/2014/main" id="{D6B39650-0C47-3765-54F3-EFC22FF8ACBC}"/>
              </a:ext>
            </a:extLst>
          </p:cNvPr>
          <p:cNvPicPr>
            <a:picLocks noGrp="1" noChangeAspect="1"/>
          </p:cNvPicPr>
          <p:nvPr>
            <p:ph sz="half" idx="2"/>
          </p:nvPr>
        </p:nvPicPr>
        <p:blipFill>
          <a:blip r:embed="rId2"/>
          <a:stretch>
            <a:fillRect/>
          </a:stretch>
        </p:blipFill>
        <p:spPr>
          <a:xfrm>
            <a:off x="6290441" y="1534158"/>
            <a:ext cx="5181600" cy="4645238"/>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61089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Payload vs. Launch Site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5047647"/>
          </a:xfrm>
        </p:spPr>
        <p:txBody>
          <a:bodyPr vert="horz" lIns="91440" tIns="45720" rIns="91440" bIns="45720" rtlCol="0" anchor="t">
            <a:noAutofit/>
          </a:bodyPr>
          <a:lstStyle/>
          <a:p>
            <a:pPr lvl="1">
              <a:buNone/>
            </a:pPr>
            <a:r>
              <a:rPr lang="en-GB" sz="2300" dirty="0">
                <a:latin typeface="Aptos"/>
                <a:cs typeface="Calibri"/>
              </a:rPr>
              <a:t>Following is the scatter plot of Launch Site vs. Payload</a:t>
            </a:r>
          </a:p>
          <a:p>
            <a:pPr lvl="1"/>
            <a:r>
              <a:rPr lang="en-GB" sz="2300" dirty="0">
                <a:latin typeface="Aptos"/>
                <a:ea typeface="+mn-lt"/>
                <a:cs typeface="+mn-lt"/>
              </a:rPr>
              <a:t>Above a payload mass of around 7000 kg, there are very few unsuccessful landings, but there is also far less data for these heavier launches.</a:t>
            </a:r>
            <a:endParaRPr lang="en-GB" sz="2300" dirty="0">
              <a:latin typeface="Aptos"/>
              <a:cs typeface="Calibri"/>
            </a:endParaRPr>
          </a:p>
          <a:p>
            <a:pPr lvl="1"/>
            <a:r>
              <a:rPr lang="en-GB" sz="2300" dirty="0">
                <a:latin typeface="Aptos"/>
                <a:ea typeface="+mn-lt"/>
                <a:cs typeface="+mn-lt"/>
              </a:rPr>
              <a:t>There is no clear correlation between payload mass and success rate for a given launch site. </a:t>
            </a:r>
            <a:endParaRPr lang="en-GB">
              <a:latin typeface="Aptos"/>
            </a:endParaRPr>
          </a:p>
          <a:p>
            <a:pPr lvl="1">
              <a:buFont typeface="Calibri" panose="020B0604020202020204" pitchFamily="34" charset="0"/>
              <a:buChar char="-"/>
            </a:pPr>
            <a:r>
              <a:rPr lang="en-GB" sz="2300" dirty="0">
                <a:latin typeface="Aptos"/>
                <a:ea typeface="+mn-lt"/>
                <a:cs typeface="+mn-lt"/>
              </a:rPr>
              <a:t>All sites launched a variety of payload masses, with most of the launches from CCAFS SLC 40 being comparatively lighter payloads (with some outliers).</a:t>
            </a:r>
            <a:endParaRPr lang="en-GB">
              <a:latin typeface="Aptos"/>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8" name="Content Placeholder 7">
            <a:extLst>
              <a:ext uri="{FF2B5EF4-FFF2-40B4-BE49-F238E27FC236}">
                <a16:creationId xmlns:a16="http://schemas.microsoft.com/office/drawing/2014/main" id="{45125BF4-1D1B-4E48-E396-B20771DE2259}"/>
              </a:ext>
            </a:extLst>
          </p:cNvPr>
          <p:cNvPicPr>
            <a:picLocks noGrp="1" noChangeAspect="1"/>
          </p:cNvPicPr>
          <p:nvPr>
            <p:ph sz="half" idx="2"/>
          </p:nvPr>
        </p:nvPicPr>
        <p:blipFill rotWithShape="1">
          <a:blip r:embed="rId3"/>
          <a:srcRect l="-4798" r="-2020" b="-4972"/>
          <a:stretch/>
        </p:blipFill>
        <p:spPr>
          <a:xfrm>
            <a:off x="5909442" y="1442193"/>
            <a:ext cx="5548920" cy="4972726"/>
          </a:xfrm>
        </p:spPr>
      </p:pic>
    </p:spTree>
    <p:extLst>
      <p:ext uri="{BB962C8B-B14F-4D97-AF65-F5344CB8AC3E}">
        <p14:creationId xmlns:p14="http://schemas.microsoft.com/office/powerpoint/2010/main" val="14463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Success Rate vs. Orbit Type</a:t>
            </a:r>
            <a:r>
              <a:rPr lang="en-GB" sz="3600" dirty="0">
                <a:solidFill>
                  <a:srgbClr val="000000"/>
                </a:solidFill>
                <a:latin typeface="Aptos Display"/>
                <a:ea typeface="+mj-lt"/>
                <a:cs typeface="+mj-lt"/>
              </a:rPr>
              <a:t>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5034509"/>
          </a:xfrm>
        </p:spPr>
        <p:txBody>
          <a:bodyPr vert="horz" lIns="91440" tIns="45720" rIns="91440" bIns="45720" rtlCol="0" anchor="t">
            <a:noAutofit/>
          </a:bodyPr>
          <a:lstStyle/>
          <a:p>
            <a:pPr lvl="1">
              <a:buNone/>
            </a:pPr>
            <a:r>
              <a:rPr lang="en-GB" sz="2300" dirty="0">
                <a:latin typeface="Aptos"/>
                <a:ea typeface="+mn-lt"/>
                <a:cs typeface="+mn-lt"/>
              </a:rPr>
              <a:t>The bar chart of Success Rate vs. Orbit</a:t>
            </a:r>
            <a:endParaRPr lang="en-US" sz="2300" dirty="0">
              <a:latin typeface="Aptos"/>
              <a:ea typeface="+mn-lt"/>
              <a:cs typeface="+mn-lt"/>
            </a:endParaRPr>
          </a:p>
          <a:p>
            <a:pPr lvl="1">
              <a:buNone/>
            </a:pPr>
            <a:r>
              <a:rPr lang="en-GB" sz="2300" dirty="0">
                <a:latin typeface="Aptos"/>
                <a:ea typeface="+mn-lt"/>
                <a:cs typeface="+mn-lt"/>
              </a:rPr>
              <a:t>Type shows that the following orbits</a:t>
            </a:r>
            <a:endParaRPr lang="en-US" sz="2300" dirty="0">
              <a:latin typeface="Aptos"/>
              <a:ea typeface="+mn-lt"/>
              <a:cs typeface="+mn-lt"/>
            </a:endParaRPr>
          </a:p>
          <a:p>
            <a:pPr lvl="1">
              <a:buNone/>
            </a:pPr>
            <a:r>
              <a:rPr lang="en-GB" sz="2300" dirty="0">
                <a:latin typeface="Aptos"/>
                <a:ea typeface="+mn-lt"/>
                <a:cs typeface="+mn-lt"/>
              </a:rPr>
              <a:t>have the highest (100%) success rate:</a:t>
            </a:r>
            <a:endParaRPr lang="en-US" sz="2300">
              <a:latin typeface="Aptos"/>
            </a:endParaRPr>
          </a:p>
          <a:p>
            <a:pPr lvl="1">
              <a:buNone/>
            </a:pPr>
            <a:endParaRPr lang="en-GB" sz="2300" dirty="0">
              <a:latin typeface="Aptos"/>
              <a:ea typeface="+mn-lt"/>
              <a:cs typeface="+mn-lt"/>
            </a:endParaRPr>
          </a:p>
          <a:p>
            <a:pPr lvl="1"/>
            <a:r>
              <a:rPr lang="en-GB" sz="2300" dirty="0">
                <a:latin typeface="Aptos"/>
                <a:ea typeface="+mn-lt"/>
                <a:cs typeface="+mn-lt"/>
              </a:rPr>
              <a:t>ES-L1 (Earth-Sun First </a:t>
            </a:r>
            <a:r>
              <a:rPr lang="en-GB" sz="2300" err="1">
                <a:latin typeface="Aptos"/>
                <a:ea typeface="+mn-lt"/>
                <a:cs typeface="+mn-lt"/>
              </a:rPr>
              <a:t>Lagrangian</a:t>
            </a:r>
            <a:r>
              <a:rPr lang="en-GB" sz="2300" dirty="0">
                <a:latin typeface="Aptos"/>
                <a:ea typeface="+mn-lt"/>
                <a:cs typeface="+mn-lt"/>
              </a:rPr>
              <a:t> Point)</a:t>
            </a:r>
            <a:endParaRPr lang="en-GB" sz="2300" dirty="0">
              <a:latin typeface="Aptos"/>
            </a:endParaRPr>
          </a:p>
          <a:p>
            <a:pPr lvl="1"/>
            <a:r>
              <a:rPr lang="en-GB" sz="2300" dirty="0">
                <a:latin typeface="Aptos"/>
                <a:ea typeface="+mn-lt"/>
                <a:cs typeface="+mn-lt"/>
              </a:rPr>
              <a:t>GEO (Geostationary Orbit)</a:t>
            </a:r>
            <a:endParaRPr lang="en-GB" sz="2300" dirty="0">
              <a:latin typeface="Aptos"/>
            </a:endParaRPr>
          </a:p>
          <a:p>
            <a:pPr lvl="1"/>
            <a:r>
              <a:rPr lang="en-GB" sz="2300" dirty="0">
                <a:latin typeface="Aptos"/>
                <a:ea typeface="+mn-lt"/>
                <a:cs typeface="+mn-lt"/>
              </a:rPr>
              <a:t>HEO (High Earth Orbit)</a:t>
            </a:r>
            <a:endParaRPr lang="en-GB" sz="2300" dirty="0">
              <a:latin typeface="Aptos"/>
            </a:endParaRPr>
          </a:p>
          <a:p>
            <a:pPr lvl="1"/>
            <a:r>
              <a:rPr lang="en-GB" sz="2300" dirty="0">
                <a:latin typeface="Aptos"/>
                <a:ea typeface="+mn-lt"/>
                <a:cs typeface="+mn-lt"/>
              </a:rPr>
              <a:t>SSO (Sun-synchronous Orbit)</a:t>
            </a:r>
            <a:endParaRPr lang="en-GB" sz="2300" dirty="0">
              <a:latin typeface="Aptos"/>
            </a:endParaRPr>
          </a:p>
          <a:p>
            <a:pPr lvl="1">
              <a:buNone/>
            </a:pPr>
            <a:endParaRPr lang="en-GB" sz="2300" dirty="0">
              <a:latin typeface="Aptos"/>
            </a:endParaRPr>
          </a:p>
          <a:p>
            <a:pPr lvl="1">
              <a:buNone/>
            </a:pPr>
            <a:r>
              <a:rPr lang="en-GB" sz="2300" dirty="0">
                <a:latin typeface="Aptos"/>
                <a:ea typeface="+mn-lt"/>
                <a:cs typeface="+mn-lt"/>
              </a:rPr>
              <a:t>The orbit with the lowest (0%) success</a:t>
            </a:r>
          </a:p>
          <a:p>
            <a:pPr lvl="1">
              <a:buNone/>
            </a:pPr>
            <a:r>
              <a:rPr lang="en-GB" sz="2300" dirty="0">
                <a:latin typeface="Aptos"/>
                <a:ea typeface="+mn-lt"/>
                <a:cs typeface="+mn-lt"/>
              </a:rPr>
              <a:t>rate is:</a:t>
            </a:r>
            <a:endParaRPr lang="en-GB" sz="2300" dirty="0">
              <a:latin typeface="Aptos"/>
            </a:endParaRPr>
          </a:p>
          <a:p>
            <a:pPr lvl="1"/>
            <a:r>
              <a:rPr lang="en-GB" sz="2300" dirty="0">
                <a:latin typeface="Aptos"/>
                <a:ea typeface="+mn-lt"/>
                <a:cs typeface="+mn-lt"/>
              </a:rPr>
              <a:t>SO (Heliocentric Orbit)</a:t>
            </a:r>
            <a:endParaRPr lang="en-GB" sz="2300" dirty="0">
              <a:latin typeface="Aptos"/>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7" name="Content Placeholder 6" descr="A graph of different colored bars&#10;&#10;Description automatically generated">
            <a:extLst>
              <a:ext uri="{FF2B5EF4-FFF2-40B4-BE49-F238E27FC236}">
                <a16:creationId xmlns:a16="http://schemas.microsoft.com/office/drawing/2014/main" id="{B0FA439A-7643-2C26-3E24-943DA8B1607F}"/>
              </a:ext>
            </a:extLst>
          </p:cNvPr>
          <p:cNvPicPr>
            <a:picLocks noGrp="1" noChangeAspect="1"/>
          </p:cNvPicPr>
          <p:nvPr>
            <p:ph sz="half" idx="2"/>
          </p:nvPr>
        </p:nvPicPr>
        <p:blipFill>
          <a:blip r:embed="rId3"/>
          <a:stretch>
            <a:fillRect/>
          </a:stretch>
        </p:blipFill>
        <p:spPr>
          <a:xfrm>
            <a:off x="6014546" y="1529149"/>
            <a:ext cx="5654564" cy="4799772"/>
          </a:xfrm>
        </p:spPr>
      </p:pic>
    </p:spTree>
    <p:extLst>
      <p:ext uri="{BB962C8B-B14F-4D97-AF65-F5344CB8AC3E}">
        <p14:creationId xmlns:p14="http://schemas.microsoft.com/office/powerpoint/2010/main" val="1967826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Flight Number vs. Orbit Type</a:t>
            </a:r>
            <a:r>
              <a:rPr lang="en-GB" sz="3600" dirty="0">
                <a:solidFill>
                  <a:srgbClr val="000000"/>
                </a:solidFill>
                <a:latin typeface="Aptos Display"/>
                <a:ea typeface="+mj-lt"/>
                <a:cs typeface="+mj-lt"/>
              </a:rPr>
              <a:t>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378936"/>
            <a:ext cx="5772805" cy="5034509"/>
          </a:xfrm>
        </p:spPr>
        <p:txBody>
          <a:bodyPr vert="horz" lIns="91440" tIns="45720" rIns="91440" bIns="45720" rtlCol="0" anchor="t">
            <a:noAutofit/>
          </a:bodyPr>
          <a:lstStyle/>
          <a:p>
            <a:pPr lvl="1">
              <a:buNone/>
            </a:pPr>
            <a:r>
              <a:rPr lang="en-GB" sz="2200" dirty="0">
                <a:latin typeface="Aptos"/>
                <a:ea typeface="+mn-lt"/>
                <a:cs typeface="+mn-lt"/>
              </a:rPr>
              <a:t>This scatter plot of Orbit Type vs. Flight</a:t>
            </a:r>
            <a:endParaRPr lang="en-US" sz="2200">
              <a:latin typeface="Aptos"/>
              <a:ea typeface="+mn-lt"/>
              <a:cs typeface="+mn-lt"/>
            </a:endParaRPr>
          </a:p>
          <a:p>
            <a:pPr lvl="1">
              <a:buNone/>
            </a:pPr>
            <a:r>
              <a:rPr lang="en-GB" sz="2200" dirty="0">
                <a:latin typeface="Aptos"/>
                <a:ea typeface="+mn-lt"/>
                <a:cs typeface="+mn-lt"/>
              </a:rPr>
              <a:t>number shows a few useful things that</a:t>
            </a:r>
            <a:endParaRPr lang="en-US" sz="2200">
              <a:latin typeface="Aptos"/>
              <a:ea typeface="+mn-lt"/>
              <a:cs typeface="+mn-lt"/>
            </a:endParaRPr>
          </a:p>
          <a:p>
            <a:pPr lvl="1">
              <a:buNone/>
            </a:pPr>
            <a:r>
              <a:rPr lang="en-GB" sz="2200" dirty="0">
                <a:latin typeface="Aptos"/>
                <a:ea typeface="+mn-lt"/>
                <a:cs typeface="+mn-lt"/>
              </a:rPr>
              <a:t>the previous plots did not, such as:</a:t>
            </a:r>
            <a:endParaRPr lang="en-US" sz="2200">
              <a:latin typeface="Aptos"/>
              <a:ea typeface="Calibri"/>
              <a:cs typeface="Calibri"/>
            </a:endParaRPr>
          </a:p>
          <a:p>
            <a:pPr lvl="1">
              <a:buNone/>
            </a:pPr>
            <a:endParaRPr lang="en-GB" sz="2200" dirty="0">
              <a:latin typeface="Aptos"/>
              <a:ea typeface="+mn-lt"/>
              <a:cs typeface="+mn-lt"/>
            </a:endParaRPr>
          </a:p>
          <a:p>
            <a:pPr lvl="1"/>
            <a:r>
              <a:rPr lang="en-GB" sz="2000" dirty="0">
                <a:latin typeface="Aptos"/>
                <a:ea typeface="+mn-lt"/>
                <a:cs typeface="+mn-lt"/>
              </a:rPr>
              <a:t>The 100% success rate of GEO, HEO and ES-L1 orbits can be explained by only having 1 flight into the respective orbits. </a:t>
            </a:r>
            <a:endParaRPr lang="en-GB" sz="2000">
              <a:latin typeface="Aptos"/>
              <a:ea typeface="Calibri"/>
              <a:cs typeface="Calibri"/>
            </a:endParaRPr>
          </a:p>
          <a:p>
            <a:pPr lvl="1"/>
            <a:r>
              <a:rPr lang="en-GB" sz="2000" dirty="0">
                <a:latin typeface="Aptos"/>
                <a:ea typeface="+mn-lt"/>
                <a:cs typeface="+mn-lt"/>
              </a:rPr>
              <a:t>The 100% success rate in SSO is more impressive, with 5 successful flights.</a:t>
            </a:r>
            <a:endParaRPr lang="en-GB" sz="2000">
              <a:latin typeface="Aptos"/>
              <a:ea typeface="Calibri"/>
              <a:cs typeface="Calibri"/>
            </a:endParaRPr>
          </a:p>
          <a:p>
            <a:pPr lvl="1"/>
            <a:r>
              <a:rPr lang="en-GB" sz="2000" dirty="0">
                <a:latin typeface="Aptos"/>
                <a:ea typeface="+mn-lt"/>
                <a:cs typeface="+mn-lt"/>
              </a:rPr>
              <a:t>There is little relationship between Flight Number and Success Rate for GTO.</a:t>
            </a:r>
            <a:endParaRPr lang="en-GB" sz="2000">
              <a:latin typeface="Aptos"/>
              <a:ea typeface="Calibri"/>
              <a:cs typeface="Calibri"/>
            </a:endParaRPr>
          </a:p>
          <a:p>
            <a:pPr lvl="1"/>
            <a:r>
              <a:rPr lang="en-GB" sz="2000" dirty="0">
                <a:latin typeface="Aptos"/>
                <a:ea typeface="+mn-lt"/>
                <a:cs typeface="+mn-lt"/>
              </a:rPr>
              <a:t>Generally, as Flight Number increases, the success rate increases. This is most extreme for LEO, where unsuccessful landings only occurred for the low flight numbers (early launches).</a:t>
            </a:r>
            <a:endParaRPr lang="en-GB" sz="2000">
              <a:latin typeface="Aptos"/>
              <a:ea typeface="Calibri"/>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1" name="Content Placeholder 10" descr="A graph with numbers and dots&#10;&#10;Description automatically generated">
            <a:extLst>
              <a:ext uri="{FF2B5EF4-FFF2-40B4-BE49-F238E27FC236}">
                <a16:creationId xmlns:a16="http://schemas.microsoft.com/office/drawing/2014/main" id="{E90CB066-B8FC-9CE1-452B-A2AB447843FB}"/>
              </a:ext>
            </a:extLst>
          </p:cNvPr>
          <p:cNvPicPr>
            <a:picLocks noGrp="1" noChangeAspect="1"/>
          </p:cNvPicPr>
          <p:nvPr>
            <p:ph sz="half" idx="2"/>
          </p:nvPr>
        </p:nvPicPr>
        <p:blipFill>
          <a:blip r:embed="rId3"/>
          <a:stretch>
            <a:fillRect/>
          </a:stretch>
        </p:blipFill>
        <p:spPr>
          <a:xfrm>
            <a:off x="6159063" y="1532341"/>
            <a:ext cx="5510047" cy="4885354"/>
          </a:xfrm>
        </p:spPr>
      </p:pic>
    </p:spTree>
    <p:extLst>
      <p:ext uri="{BB962C8B-B14F-4D97-AF65-F5344CB8AC3E}">
        <p14:creationId xmlns:p14="http://schemas.microsoft.com/office/powerpoint/2010/main" val="73344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Payload vs. Orbit Type</a:t>
            </a:r>
            <a:r>
              <a:rPr lang="en-GB" sz="3600" dirty="0">
                <a:solidFill>
                  <a:srgbClr val="000000"/>
                </a:solidFill>
                <a:latin typeface="Aptos Display"/>
                <a:ea typeface="+mj-lt"/>
                <a:cs typeface="+mj-lt"/>
              </a:rPr>
              <a:t> </a:t>
            </a:r>
            <a:r>
              <a:rPr lang="en-GB" sz="4000" dirty="0">
                <a:solidFill>
                  <a:srgbClr val="000000"/>
                </a:solidFill>
                <a:latin typeface="Aptos Display"/>
                <a:ea typeface="+mj-lt"/>
                <a:cs typeface="+mj-lt"/>
              </a:rPr>
              <a:t> </a:t>
            </a:r>
            <a:endParaRPr lang="en-US" sz="40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523453"/>
            <a:ext cx="5785942" cy="4889992"/>
          </a:xfrm>
        </p:spPr>
        <p:txBody>
          <a:bodyPr vert="horz" lIns="91440" tIns="45720" rIns="91440" bIns="45720" rtlCol="0" anchor="t">
            <a:noAutofit/>
          </a:bodyPr>
          <a:lstStyle/>
          <a:p>
            <a:pPr lvl="1">
              <a:buNone/>
            </a:pPr>
            <a:r>
              <a:rPr lang="en-GB" sz="2300" dirty="0">
                <a:latin typeface="Aptos"/>
                <a:ea typeface="+mn-lt"/>
                <a:cs typeface="+mn-lt"/>
              </a:rPr>
              <a:t>This scatter plot of Orbit Type vs. Payload</a:t>
            </a:r>
            <a:endParaRPr lang="en-US" sz="2300" dirty="0">
              <a:latin typeface="Aptos"/>
              <a:ea typeface="+mn-lt"/>
              <a:cs typeface="+mn-lt"/>
            </a:endParaRPr>
          </a:p>
          <a:p>
            <a:pPr lvl="1">
              <a:buNone/>
            </a:pPr>
            <a:r>
              <a:rPr lang="en-GB" sz="2300" dirty="0">
                <a:latin typeface="Aptos"/>
                <a:ea typeface="+mn-lt"/>
                <a:cs typeface="+mn-lt"/>
              </a:rPr>
              <a:t>Mass shows that:</a:t>
            </a:r>
            <a:endParaRPr lang="en-US" sz="2300">
              <a:latin typeface="Aptos"/>
              <a:ea typeface="+mn-lt"/>
              <a:cs typeface="+mn-lt"/>
            </a:endParaRPr>
          </a:p>
          <a:p>
            <a:pPr lvl="1"/>
            <a:r>
              <a:rPr lang="en-GB" sz="2300" dirty="0">
                <a:latin typeface="Aptos"/>
                <a:ea typeface="+mn-lt"/>
                <a:cs typeface="+mn-lt"/>
              </a:rPr>
              <a:t>Orbit types PO, ISS, LEO have more success with heavy payloads. Although the number of data points for PO is small.</a:t>
            </a:r>
          </a:p>
          <a:p>
            <a:pPr lvl="1"/>
            <a:r>
              <a:rPr lang="en-GB" sz="2300" dirty="0">
                <a:latin typeface="Aptos"/>
                <a:ea typeface="+mn-lt"/>
                <a:cs typeface="+mn-lt"/>
              </a:rPr>
              <a:t>For GTO, the relationship between payload mass and success rate is unclear.</a:t>
            </a:r>
          </a:p>
          <a:p>
            <a:pPr lvl="1"/>
            <a:r>
              <a:rPr lang="en-GB" sz="2300" dirty="0">
                <a:latin typeface="Aptos"/>
                <a:ea typeface="+mn-lt"/>
                <a:cs typeface="+mn-lt"/>
              </a:rPr>
              <a:t>VLEO (Very Low Earth Orbit) launches are associated with heavier payloads, which makes intuitive sense.</a:t>
            </a:r>
            <a:endParaRPr lang="en-GB" sz="2300">
              <a:latin typeface="Aptos"/>
              <a:ea typeface="Calibri"/>
              <a:cs typeface="Calibri"/>
            </a:endParaRPr>
          </a:p>
          <a:p>
            <a:pPr lvl="1">
              <a:buNone/>
            </a:pPr>
            <a:endParaRPr lang="en-GB"/>
          </a:p>
          <a:p>
            <a:pPr lvl="1">
              <a:buNone/>
            </a:pPr>
            <a:endParaRPr lang="en-GB" sz="2200" dirty="0">
              <a:latin typeface="Aptos"/>
              <a:ea typeface="Calibri"/>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7" name="Content Placeholder 6" descr="A graph with numbers and dots&#10;&#10;Description automatically generated">
            <a:extLst>
              <a:ext uri="{FF2B5EF4-FFF2-40B4-BE49-F238E27FC236}">
                <a16:creationId xmlns:a16="http://schemas.microsoft.com/office/drawing/2014/main" id="{8C382A9B-2F97-1256-9B8A-5F5B5AF00284}"/>
              </a:ext>
            </a:extLst>
          </p:cNvPr>
          <p:cNvPicPr>
            <a:picLocks noGrp="1" noChangeAspect="1"/>
          </p:cNvPicPr>
          <p:nvPr>
            <p:ph sz="half" idx="2"/>
          </p:nvPr>
        </p:nvPicPr>
        <p:blipFill>
          <a:blip r:embed="rId3"/>
          <a:stretch>
            <a:fillRect/>
          </a:stretch>
        </p:blipFill>
        <p:spPr>
          <a:xfrm>
            <a:off x="6159063" y="1454092"/>
            <a:ext cx="5510047" cy="4963026"/>
          </a:xfrm>
        </p:spPr>
      </p:pic>
    </p:spTree>
    <p:extLst>
      <p:ext uri="{BB962C8B-B14F-4D97-AF65-F5344CB8AC3E}">
        <p14:creationId xmlns:p14="http://schemas.microsoft.com/office/powerpoint/2010/main" val="11259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Launch Success Yearly </a:t>
            </a:r>
            <a:r>
              <a:rPr lang="en-GB" sz="3600" dirty="0">
                <a:solidFill>
                  <a:srgbClr val="000000"/>
                </a:solidFill>
                <a:latin typeface="Aptos Display"/>
                <a:ea typeface="+mj-lt"/>
                <a:cs typeface="+mj-lt"/>
              </a:rPr>
              <a:t>Trend</a:t>
            </a:r>
            <a:endParaRPr lang="en-US" sz="3600" dirty="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589143"/>
            <a:ext cx="5785942" cy="4889992"/>
          </a:xfrm>
        </p:spPr>
        <p:txBody>
          <a:bodyPr vert="horz" lIns="91440" tIns="45720" rIns="91440" bIns="45720" rtlCol="0" anchor="t">
            <a:noAutofit/>
          </a:bodyPr>
          <a:lstStyle/>
          <a:p>
            <a:pPr lvl="1">
              <a:buNone/>
            </a:pPr>
            <a:r>
              <a:rPr lang="en-GB" sz="2300" dirty="0">
                <a:latin typeface="Aptos"/>
                <a:ea typeface="+mn-lt"/>
                <a:cs typeface="+mn-lt"/>
              </a:rPr>
              <a:t>The line chart of yearly average success</a:t>
            </a:r>
            <a:endParaRPr lang="en-US" dirty="0">
              <a:latin typeface="Aptos"/>
              <a:ea typeface="+mn-lt"/>
              <a:cs typeface="+mn-lt"/>
            </a:endParaRPr>
          </a:p>
          <a:p>
            <a:pPr lvl="1">
              <a:buNone/>
            </a:pPr>
            <a:r>
              <a:rPr lang="en-GB" sz="2300" dirty="0">
                <a:latin typeface="Aptos"/>
                <a:ea typeface="+mn-lt"/>
                <a:cs typeface="+mn-lt"/>
              </a:rPr>
              <a:t>rate shows that:</a:t>
            </a:r>
            <a:endParaRPr lang="en-US" dirty="0">
              <a:latin typeface="Aptos"/>
              <a:ea typeface="+mn-lt"/>
              <a:cs typeface="+mn-lt"/>
            </a:endParaRPr>
          </a:p>
          <a:p>
            <a:pPr lvl="1"/>
            <a:r>
              <a:rPr lang="en-GB" sz="2300" dirty="0">
                <a:latin typeface="Aptos"/>
                <a:ea typeface="+mn-lt"/>
                <a:cs typeface="+mn-lt"/>
              </a:rPr>
              <a:t>Between 2010 and 2013, all landings were unsuccessful (as the success rate is 0).</a:t>
            </a:r>
            <a:endParaRPr lang="en-GB" dirty="0">
              <a:latin typeface="Aptos"/>
              <a:ea typeface="Calibri" panose="020F0502020204030204"/>
              <a:cs typeface="Calibri" panose="020F0502020204030204"/>
            </a:endParaRPr>
          </a:p>
          <a:p>
            <a:pPr lvl="1"/>
            <a:r>
              <a:rPr lang="en-GB" sz="2300" dirty="0">
                <a:latin typeface="Aptos"/>
                <a:ea typeface="+mn-lt"/>
                <a:cs typeface="+mn-lt"/>
              </a:rPr>
              <a:t>After 2013, the success rate generally increased, despite small dips in 2018 and 2020.</a:t>
            </a:r>
            <a:endParaRPr lang="en-GB" dirty="0">
              <a:latin typeface="Aptos"/>
              <a:ea typeface="+mn-lt"/>
              <a:cs typeface="+mn-lt"/>
            </a:endParaRPr>
          </a:p>
          <a:p>
            <a:pPr lvl="1"/>
            <a:r>
              <a:rPr lang="en-GB" sz="2300" dirty="0">
                <a:latin typeface="Aptos"/>
                <a:ea typeface="+mn-lt"/>
                <a:cs typeface="+mn-lt"/>
              </a:rPr>
              <a:t>After 2016, there was always a greater than 50% chance of success.</a:t>
            </a:r>
            <a:endParaRPr lang="en-GB" dirty="0">
              <a:latin typeface="Aptos"/>
              <a:ea typeface="+mn-lt"/>
              <a:cs typeface="+mn-l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8" name="Content Placeholder 7" descr="A graph with a line going up&#10;&#10;Description automatically generated">
            <a:extLst>
              <a:ext uri="{FF2B5EF4-FFF2-40B4-BE49-F238E27FC236}">
                <a16:creationId xmlns:a16="http://schemas.microsoft.com/office/drawing/2014/main" id="{90D97613-14D4-6787-63BC-64E557ED2682}"/>
              </a:ext>
            </a:extLst>
          </p:cNvPr>
          <p:cNvPicPr>
            <a:picLocks noGrp="1" noChangeAspect="1"/>
          </p:cNvPicPr>
          <p:nvPr>
            <p:ph sz="half" idx="2"/>
          </p:nvPr>
        </p:nvPicPr>
        <p:blipFill>
          <a:blip r:embed="rId3"/>
          <a:stretch>
            <a:fillRect/>
          </a:stretch>
        </p:blipFill>
        <p:spPr>
          <a:xfrm>
            <a:off x="6487511" y="1716851"/>
            <a:ext cx="5194737" cy="4056508"/>
          </a:xfrm>
        </p:spPr>
      </p:pic>
    </p:spTree>
    <p:extLst>
      <p:ext uri="{BB962C8B-B14F-4D97-AF65-F5344CB8AC3E}">
        <p14:creationId xmlns:p14="http://schemas.microsoft.com/office/powerpoint/2010/main" val="87365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Launch Sites</a:t>
            </a:r>
            <a:endParaRPr lang="en-GB" sz="36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p:txBody>
          <a:bodyPr vert="horz" lIns="91440" tIns="45720" rIns="91440" bIns="45720" rtlCol="0" anchor="t">
            <a:noAutofit/>
          </a:bodyPr>
          <a:lstStyle/>
          <a:p>
            <a:pPr lvl="1">
              <a:buNone/>
            </a:pPr>
            <a:r>
              <a:rPr lang="en-GB" sz="2300">
                <a:latin typeface="Aptos"/>
                <a:ea typeface="+mn-lt"/>
                <a:cs typeface="+mn-lt"/>
              </a:rPr>
              <a:t>There are total 4 unique Launch Sites as follows:</a:t>
            </a:r>
          </a:p>
          <a:p>
            <a:pPr marL="914400" lvl="1" indent="-457200">
              <a:buAutoNum type="arabicPeriod"/>
            </a:pPr>
            <a:r>
              <a:rPr lang="en-GB" sz="2300" dirty="0">
                <a:latin typeface="Aptos"/>
                <a:cs typeface="Calibri"/>
              </a:rPr>
              <a:t>CCAFS SLC 40</a:t>
            </a:r>
          </a:p>
          <a:p>
            <a:pPr marL="914400" lvl="1" indent="-457200">
              <a:buAutoNum type="arabicPeriod"/>
            </a:pPr>
            <a:r>
              <a:rPr lang="en-GB" sz="2300" dirty="0">
                <a:latin typeface="Aptos"/>
                <a:cs typeface="Calibri"/>
              </a:rPr>
              <a:t>VAFB SLC 4E</a:t>
            </a:r>
          </a:p>
          <a:p>
            <a:pPr marL="914400" lvl="1" indent="-457200">
              <a:buAutoNum type="arabicPeriod"/>
            </a:pPr>
            <a:r>
              <a:rPr lang="en-GB" sz="2300" dirty="0">
                <a:latin typeface="Aptos"/>
                <a:cs typeface="Calibri"/>
              </a:rPr>
              <a:t>KSC LC 39A</a:t>
            </a:r>
          </a:p>
          <a:p>
            <a:pPr marL="914400" lvl="1" indent="-457200">
              <a:buAutoNum type="arabicPeriod"/>
            </a:pPr>
            <a:r>
              <a:rPr lang="en-GB" sz="2300" dirty="0">
                <a:ea typeface="+mn-lt"/>
                <a:cs typeface="+mn-lt"/>
              </a:rPr>
              <a:t>CCAFS LC-40</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C7A29ED9-8B6D-AD94-AE7A-AE8E8337EE46}"/>
              </a:ext>
            </a:extLst>
          </p:cNvPr>
          <p:cNvPicPr>
            <a:picLocks noChangeAspect="1"/>
          </p:cNvPicPr>
          <p:nvPr/>
        </p:nvPicPr>
        <p:blipFill>
          <a:blip r:embed="rId3"/>
          <a:stretch>
            <a:fillRect/>
          </a:stretch>
        </p:blipFill>
        <p:spPr>
          <a:xfrm>
            <a:off x="4940683" y="3474655"/>
            <a:ext cx="5095875" cy="2457450"/>
          </a:xfrm>
          <a:prstGeom prst="rect">
            <a:avLst/>
          </a:prstGeom>
        </p:spPr>
      </p:pic>
    </p:spTree>
    <p:extLst>
      <p:ext uri="{BB962C8B-B14F-4D97-AF65-F5344CB8AC3E}">
        <p14:creationId xmlns:p14="http://schemas.microsoft.com/office/powerpoint/2010/main" val="415097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lstStyle/>
          <a:p>
            <a:r>
              <a:rPr lang="en-GB" sz="4000" dirty="0">
                <a:latin typeface="Aptos Display"/>
                <a:ea typeface="Calibri Light"/>
                <a:cs typeface="Calibri Light"/>
              </a:rPr>
              <a:t>Executive</a:t>
            </a:r>
            <a:r>
              <a:rPr lang="en-GB" sz="4000" dirty="0">
                <a:latin typeface="Aptos"/>
                <a:ea typeface="Calibri Light"/>
                <a:cs typeface="Calibri Light"/>
              </a:rPr>
              <a:t> Summary</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903890" y="1641694"/>
            <a:ext cx="10515600" cy="4667639"/>
          </a:xfrm>
        </p:spPr>
        <p:txBody>
          <a:bodyPr vert="horz" lIns="91440" tIns="45720" rIns="91440" bIns="45720" rtlCol="0" anchor="t">
            <a:normAutofit fontScale="92500" lnSpcReduction="10000"/>
          </a:bodyPr>
          <a:lstStyle/>
          <a:p>
            <a:r>
              <a:rPr lang="en-GB" dirty="0">
                <a:latin typeface="Aptos"/>
                <a:ea typeface="Calibri" panose="020F0502020204030204"/>
                <a:cs typeface="Calibri" panose="020F0502020204030204"/>
              </a:rPr>
              <a:t>Methodologies Summary:</a:t>
            </a:r>
          </a:p>
          <a:p>
            <a:pPr lvl="1">
              <a:buFont typeface="Calibri" panose="020B0604020202020204" pitchFamily="34" charset="0"/>
              <a:buChar char="-"/>
            </a:pPr>
            <a:r>
              <a:rPr lang="en-GB" dirty="0">
                <a:latin typeface="Aptos"/>
                <a:ea typeface="Calibri" panose="020F0502020204030204"/>
                <a:cs typeface="Calibri" panose="020F0502020204030204"/>
              </a:rPr>
              <a:t>Data Collection</a:t>
            </a:r>
          </a:p>
          <a:p>
            <a:pPr lvl="1">
              <a:buFont typeface="Calibri" panose="020B0604020202020204" pitchFamily="34" charset="0"/>
              <a:buChar char="-"/>
            </a:pPr>
            <a:r>
              <a:rPr lang="en-GB" dirty="0">
                <a:latin typeface="Aptos"/>
                <a:ea typeface="Calibri" panose="020F0502020204030204"/>
                <a:cs typeface="Calibri" panose="020F0502020204030204"/>
              </a:rPr>
              <a:t>Data Wrangling</a:t>
            </a:r>
          </a:p>
          <a:p>
            <a:pPr lvl="1">
              <a:buFont typeface="Calibri" panose="020B0604020202020204" pitchFamily="34" charset="0"/>
              <a:buChar char="-"/>
            </a:pPr>
            <a:r>
              <a:rPr lang="en-GB" dirty="0">
                <a:latin typeface="Aptos"/>
                <a:ea typeface="Calibri" panose="020F0502020204030204"/>
                <a:cs typeface="Calibri" panose="020F0502020204030204"/>
              </a:rPr>
              <a:t>Exploratory Data Analysis with Data Visualisation</a:t>
            </a:r>
          </a:p>
          <a:p>
            <a:pPr lvl="1">
              <a:buFont typeface="Calibri" panose="020B0604020202020204" pitchFamily="34" charset="0"/>
              <a:buChar char="-"/>
            </a:pPr>
            <a:r>
              <a:rPr lang="en-GB" dirty="0">
                <a:latin typeface="Aptos"/>
                <a:ea typeface="Calibri" panose="020F0502020204030204"/>
                <a:cs typeface="Calibri" panose="020F0502020204030204"/>
              </a:rPr>
              <a:t>Exploratory Data Analysis with SQL</a:t>
            </a:r>
          </a:p>
          <a:p>
            <a:pPr lvl="1">
              <a:buFont typeface="Calibri" panose="020B0604020202020204" pitchFamily="34" charset="0"/>
              <a:buChar char="-"/>
            </a:pPr>
            <a:r>
              <a:rPr lang="en-GB" dirty="0">
                <a:latin typeface="Aptos"/>
                <a:ea typeface="Calibri" panose="020F0502020204030204"/>
                <a:cs typeface="Calibri" panose="020F0502020204030204"/>
              </a:rPr>
              <a:t>Interactive Visual Analysis</a:t>
            </a:r>
          </a:p>
          <a:p>
            <a:pPr lvl="1">
              <a:buFont typeface="Calibri" panose="020B0604020202020204" pitchFamily="34" charset="0"/>
              <a:buChar char="-"/>
            </a:pPr>
            <a:r>
              <a:rPr lang="en-GB" dirty="0">
                <a:latin typeface="Aptos"/>
                <a:ea typeface="Calibri" panose="020F0502020204030204"/>
                <a:cs typeface="Calibri" panose="020F0502020204030204"/>
              </a:rPr>
              <a:t>Predictive Analysis (Classification)</a:t>
            </a:r>
          </a:p>
          <a:p>
            <a:pPr lvl="1">
              <a:buFont typeface="Calibri" panose="020B0604020202020204" pitchFamily="34" charset="0"/>
              <a:buChar char="-"/>
            </a:pPr>
            <a:endParaRPr lang="en-GB" dirty="0">
              <a:latin typeface="Aptos"/>
              <a:ea typeface="Calibri" panose="020F0502020204030204"/>
              <a:cs typeface="Calibri" panose="020F0502020204030204"/>
            </a:endParaRPr>
          </a:p>
          <a:p>
            <a:pPr>
              <a:buFont typeface="Arial"/>
              <a:buChar char="•"/>
            </a:pPr>
            <a:r>
              <a:rPr lang="en-GB">
                <a:latin typeface="Aptos"/>
                <a:ea typeface="Calibri" panose="020F0502020204030204"/>
                <a:cs typeface="Arial"/>
              </a:rPr>
              <a:t>Results Summary:</a:t>
            </a:r>
            <a:endParaRPr lang="en-US">
              <a:latin typeface="Aptos"/>
              <a:ea typeface="Calibri" panose="020F0502020204030204"/>
              <a:cs typeface="Arial"/>
            </a:endParaRPr>
          </a:p>
          <a:p>
            <a:pPr marL="400050" lvl="1" indent="0">
              <a:buNone/>
            </a:pPr>
            <a:r>
              <a:rPr lang="en-GB" dirty="0">
                <a:latin typeface="Aptos"/>
                <a:ea typeface="Calibri" panose="020F0502020204030204"/>
                <a:cs typeface="Arial"/>
              </a:rPr>
              <a:t>  -  Exploratory Data Analysis Results</a:t>
            </a:r>
            <a:endParaRPr lang="en-GB" dirty="0">
              <a:latin typeface="Aptos"/>
            </a:endParaRPr>
          </a:p>
          <a:p>
            <a:pPr marL="400050" lvl="1" indent="0">
              <a:buNone/>
            </a:pPr>
            <a:r>
              <a:rPr lang="en-GB" dirty="0">
                <a:latin typeface="Aptos"/>
                <a:ea typeface="Calibri" panose="020F0502020204030204"/>
                <a:cs typeface="Arial"/>
              </a:rPr>
              <a:t>  -  Geospatial Analysis</a:t>
            </a:r>
          </a:p>
          <a:p>
            <a:pPr marL="400050" lvl="1" indent="0">
              <a:buNone/>
            </a:pPr>
            <a:r>
              <a:rPr lang="en-GB" dirty="0">
                <a:latin typeface="Aptos"/>
                <a:ea typeface="Calibri" panose="020F0502020204030204"/>
                <a:cs typeface="Arial"/>
              </a:rPr>
              <a:t>  -  Interactive Dashboard</a:t>
            </a:r>
          </a:p>
          <a:p>
            <a:pPr marL="400050" lvl="1" indent="0">
              <a:buNone/>
            </a:pPr>
            <a:r>
              <a:rPr lang="en-GB" dirty="0">
                <a:latin typeface="Aptos"/>
                <a:ea typeface="Calibri" panose="020F0502020204030204"/>
                <a:cs typeface="Arial"/>
              </a:rPr>
              <a:t>  -  Predictive Analysis with Classification model</a:t>
            </a:r>
          </a:p>
          <a:p>
            <a:pPr marL="400050" lvl="1" indent="0">
              <a:buNone/>
            </a:pPr>
            <a:endParaRPr lang="en-GB" dirty="0">
              <a:latin typeface="Aptos"/>
              <a:ea typeface="Calibri" panose="020F0502020204030204"/>
              <a:cs typeface="Arial"/>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22366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4C285029-9F5E-F856-10AC-0BD7528CB59E}"/>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73974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Launch Site Names begin with 'CCA'</a:t>
            </a:r>
            <a:endParaRPr lang="en-GB" sz="36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77612" y="1470901"/>
            <a:ext cx="10515600" cy="5087062"/>
          </a:xfrm>
        </p:spPr>
        <p:txBody>
          <a:bodyPr vert="horz" lIns="91440" tIns="45720" rIns="91440" bIns="45720" rtlCol="0" anchor="t">
            <a:noAutofit/>
          </a:bodyPr>
          <a:lstStyle/>
          <a:p>
            <a:pPr lvl="1">
              <a:buNone/>
            </a:pPr>
            <a:r>
              <a:rPr lang="en-GB" sz="2300" dirty="0">
                <a:latin typeface="Aptos"/>
                <a:ea typeface="+mn-lt"/>
                <a:cs typeface="+mn-lt"/>
              </a:rPr>
              <a:t>Finding </a:t>
            </a:r>
            <a:r>
              <a:rPr lang="en-GB" sz="2300" dirty="0">
                <a:latin typeface="Aptos"/>
                <a:cs typeface="Calibri"/>
              </a:rPr>
              <a:t>launch sites whose name begins</a:t>
            </a:r>
            <a:r>
              <a:rPr lang="en-GB" sz="2300" dirty="0">
                <a:latin typeface="Aptos"/>
                <a:ea typeface="+mn-lt"/>
                <a:cs typeface="+mn-lt"/>
              </a:rPr>
              <a:t> with 'CCA'</a:t>
            </a:r>
            <a:endParaRPr lang="en-US" dirty="0">
              <a:ea typeface="+mn-lt"/>
              <a:cs typeface="+mn-lt"/>
            </a:endParaRPr>
          </a:p>
          <a:p>
            <a:pPr marL="457200" lvl="1" indent="0">
              <a:buNone/>
            </a:pPr>
            <a:endParaRPr lang="en-GB" sz="2300" dirty="0">
              <a:latin typeface="Aptos"/>
              <a:cs typeface="Calibri"/>
            </a:endParaRPr>
          </a:p>
          <a:p>
            <a:pPr marL="914400" lvl="1" indent="-457200">
              <a:buFont typeface="Calibri" panose="020B0604020202020204" pitchFamily="34" charset="0"/>
              <a:buChar char="-"/>
            </a:pPr>
            <a:endParaRPr lang="en-GB" sz="2300" dirty="0">
              <a:latin typeface="Aptos"/>
              <a:cs typeface="Calibri"/>
            </a:endParaRPr>
          </a:p>
          <a:p>
            <a:pPr marL="914400" lvl="1" indent="-457200">
              <a:buFont typeface="Calibri" panose="020B0604020202020204" pitchFamily="34" charset="0"/>
              <a:buChar char="-"/>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lvl="1">
              <a:buFont typeface="Calibri" panose="020B0604020202020204" pitchFamily="34" charset="0"/>
              <a:buChar char="-"/>
            </a:pPr>
            <a:r>
              <a:rPr lang="en-GB" sz="2300" dirty="0">
                <a:latin typeface="Aptos"/>
                <a:cs typeface="Calibri"/>
              </a:rPr>
              <a:t>The 'Limit 5' keyword showcases only first 5 records</a:t>
            </a:r>
          </a:p>
          <a:p>
            <a:pPr lvl="1">
              <a:buFont typeface="Calibri" panose="020B0604020202020204" pitchFamily="34" charset="0"/>
              <a:buChar char="-"/>
            </a:pPr>
            <a:r>
              <a:rPr lang="en-GB" sz="2300" dirty="0">
                <a:latin typeface="Aptos"/>
                <a:cs typeface="Calibri"/>
              </a:rPr>
              <a:t>The 'LIKE' keyword is used with wildcard symbol '%' to retrieve string values which starts with 'CCA'</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92D4798-97C9-900F-2952-089F6CC31A73}"/>
              </a:ext>
            </a:extLst>
          </p:cNvPr>
          <p:cNvPicPr>
            <a:picLocks noChangeAspect="1"/>
          </p:cNvPicPr>
          <p:nvPr/>
        </p:nvPicPr>
        <p:blipFill>
          <a:blip r:embed="rId3"/>
          <a:stretch>
            <a:fillRect/>
          </a:stretch>
        </p:blipFill>
        <p:spPr>
          <a:xfrm>
            <a:off x="1051034" y="1973609"/>
            <a:ext cx="9971690" cy="3462577"/>
          </a:xfrm>
          <a:prstGeom prst="rect">
            <a:avLst/>
          </a:prstGeom>
        </p:spPr>
      </p:pic>
    </p:spTree>
    <p:extLst>
      <p:ext uri="{BB962C8B-B14F-4D97-AF65-F5344CB8AC3E}">
        <p14:creationId xmlns:p14="http://schemas.microsoft.com/office/powerpoint/2010/main" val="3517196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Total Payload Mass</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Calculate the total payload carried by boosters from NASA</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'SUM' is an aggregate function used to calculate summation of specified column </a:t>
            </a:r>
            <a:r>
              <a:rPr lang="en-GB" sz="2300">
                <a:latin typeface="Aptos"/>
                <a:cs typeface="Calibri"/>
              </a:rPr>
              <a:t>on the</a:t>
            </a:r>
            <a:r>
              <a:rPr lang="en-GB" sz="2300" dirty="0">
                <a:latin typeface="Aptos"/>
                <a:cs typeface="Calibri"/>
              </a:rPr>
              <a:t> data filtered with 'WHERE' condition.</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F2E639E-87BD-8B55-86D6-22D9D5E5D004}"/>
              </a:ext>
            </a:extLst>
          </p:cNvPr>
          <p:cNvPicPr>
            <a:picLocks noChangeAspect="1"/>
          </p:cNvPicPr>
          <p:nvPr/>
        </p:nvPicPr>
        <p:blipFill>
          <a:blip r:embed="rId3"/>
          <a:stretch>
            <a:fillRect/>
          </a:stretch>
        </p:blipFill>
        <p:spPr>
          <a:xfrm>
            <a:off x="944289" y="2032766"/>
            <a:ext cx="10382250" cy="2266950"/>
          </a:xfrm>
          <a:prstGeom prst="rect">
            <a:avLst/>
          </a:prstGeom>
        </p:spPr>
      </p:pic>
    </p:spTree>
    <p:extLst>
      <p:ext uri="{BB962C8B-B14F-4D97-AF65-F5344CB8AC3E}">
        <p14:creationId xmlns:p14="http://schemas.microsoft.com/office/powerpoint/2010/main" val="3048473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Average Payload Mass carried by booster F9 V1.1</a:t>
            </a:r>
            <a:endParaRPr lang="en-US" sz="3600" dirty="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Calculate the average payload carried by boosters version F9 v1.1</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'AVG' is an aggregate function used to calculate average/mean of 'PAYLOAD_MASS__KG_' column on the data filtered with 'WHERE' condition to fetch '</a:t>
            </a:r>
            <a:r>
              <a:rPr lang="en-GB" sz="2300" dirty="0" err="1">
                <a:ea typeface="+mn-lt"/>
                <a:cs typeface="+mn-lt"/>
              </a:rPr>
              <a:t>Booster_Version</a:t>
            </a:r>
            <a:r>
              <a:rPr lang="en-GB" sz="2300" dirty="0">
                <a:ea typeface="+mn-lt"/>
                <a:cs typeface="+mn-lt"/>
              </a:rPr>
              <a:t>' </a:t>
            </a:r>
            <a:r>
              <a:rPr lang="en-GB" sz="2300" dirty="0">
                <a:latin typeface="Aptos"/>
                <a:cs typeface="Calibri"/>
              </a:rPr>
              <a:t>F9 v1.1 .</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BBCB266-FC71-0D32-C336-8AF388B97160}"/>
              </a:ext>
            </a:extLst>
          </p:cNvPr>
          <p:cNvPicPr>
            <a:picLocks noChangeAspect="1"/>
          </p:cNvPicPr>
          <p:nvPr/>
        </p:nvPicPr>
        <p:blipFill>
          <a:blip r:embed="rId3"/>
          <a:stretch>
            <a:fillRect/>
          </a:stretch>
        </p:blipFill>
        <p:spPr>
          <a:xfrm>
            <a:off x="637518" y="2016016"/>
            <a:ext cx="10890690" cy="2247900"/>
          </a:xfrm>
          <a:prstGeom prst="rect">
            <a:avLst/>
          </a:prstGeom>
        </p:spPr>
      </p:pic>
    </p:spTree>
    <p:extLst>
      <p:ext uri="{BB962C8B-B14F-4D97-AF65-F5344CB8AC3E}">
        <p14:creationId xmlns:p14="http://schemas.microsoft.com/office/powerpoint/2010/main" val="239301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First Successful Ground Landing</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Find the first successful ground landing date</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'MIN' is an aggregate function used to fetch the smallest value of 'DATE' column on the data filtered with 'WHERE' condition for successful ground pad landing.</a:t>
            </a: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2E2409D5-FA8D-8C39-E57C-10EB622AF968}"/>
              </a:ext>
            </a:extLst>
          </p:cNvPr>
          <p:cNvPicPr>
            <a:picLocks noChangeAspect="1"/>
          </p:cNvPicPr>
          <p:nvPr/>
        </p:nvPicPr>
        <p:blipFill>
          <a:blip r:embed="rId3"/>
          <a:stretch>
            <a:fillRect/>
          </a:stretch>
        </p:blipFill>
        <p:spPr>
          <a:xfrm>
            <a:off x="1027879" y="2256276"/>
            <a:ext cx="10372725" cy="1609725"/>
          </a:xfrm>
          <a:prstGeom prst="rect">
            <a:avLst/>
          </a:prstGeom>
        </p:spPr>
      </p:pic>
    </p:spTree>
    <p:extLst>
      <p:ext uri="{BB962C8B-B14F-4D97-AF65-F5344CB8AC3E}">
        <p14:creationId xmlns:p14="http://schemas.microsoft.com/office/powerpoint/2010/main" val="406791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Successful Drone Ship Landing with Payload between 4000 and 6000 </a:t>
            </a:r>
            <a:endParaRPr lang="en-US"/>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903886" y="1431488"/>
            <a:ext cx="10489326" cy="5179026"/>
          </a:xfrm>
        </p:spPr>
        <p:txBody>
          <a:bodyPr vert="horz" lIns="91440" tIns="45720" rIns="91440" bIns="45720" rtlCol="0" anchor="t">
            <a:noAutofit/>
          </a:bodyPr>
          <a:lstStyle/>
          <a:p>
            <a:pPr marL="457200" lvl="1" indent="0">
              <a:buNone/>
            </a:pPr>
            <a:r>
              <a:rPr lang="en-GB" sz="2300" dirty="0">
                <a:latin typeface="Aptos"/>
                <a:cs typeface="Calibri"/>
              </a:rPr>
              <a:t>Listing </a:t>
            </a:r>
            <a:r>
              <a:rPr lang="en-GB" sz="2300" dirty="0">
                <a:latin typeface="Calibri"/>
                <a:cs typeface="Calibri"/>
              </a:rPr>
              <a:t>names</a:t>
            </a:r>
            <a:r>
              <a:rPr lang="en-GB" sz="2300" dirty="0">
                <a:ea typeface="+mn-lt"/>
                <a:cs typeface="+mn-lt"/>
              </a:rPr>
              <a:t> of boosters which have successfully landed on drone ship and had payload mass greater than 4000 but less than 6000.</a:t>
            </a: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Here, 'AND' clause is used to specify the range for 'PAYLOAD_MASS__KG_' to be between 4000  to 6000</a:t>
            </a: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59A9CA-6087-C3D7-27EE-B44C40776512}"/>
              </a:ext>
            </a:extLst>
          </p:cNvPr>
          <p:cNvPicPr>
            <a:picLocks noChangeAspect="1"/>
          </p:cNvPicPr>
          <p:nvPr/>
        </p:nvPicPr>
        <p:blipFill>
          <a:blip r:embed="rId3"/>
          <a:stretch>
            <a:fillRect/>
          </a:stretch>
        </p:blipFill>
        <p:spPr>
          <a:xfrm>
            <a:off x="2210128" y="2324265"/>
            <a:ext cx="7495846" cy="3575816"/>
          </a:xfrm>
          <a:prstGeom prst="rect">
            <a:avLst/>
          </a:prstGeom>
        </p:spPr>
      </p:pic>
    </p:spTree>
    <p:extLst>
      <p:ext uri="{BB962C8B-B14F-4D97-AF65-F5344CB8AC3E}">
        <p14:creationId xmlns:p14="http://schemas.microsoft.com/office/powerpoint/2010/main" val="191850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Total Successful and Failed Mission Outcome</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cs typeface="Calibri"/>
              </a:rPr>
              <a:t>Get total number of failure and successful mission outcome.</a:t>
            </a:r>
            <a:endParaRPr lang="en-US" dirty="0"/>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ea typeface="+mn-lt"/>
                <a:cs typeface="+mn-lt"/>
              </a:rPr>
              <a:t>The COUNT keyword is used to calculate the total number of mission outcomes, and the GROUPBY keyword is also used to group these results by the type of mission outcome.</a:t>
            </a:r>
            <a:endParaRPr lang="en-GB" dirty="0">
              <a:latin typeface="Aptos"/>
              <a:ea typeface="+mn-lt"/>
              <a:cs typeface="+mn-lt"/>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3692663-E5EF-FFF2-6DD0-E36B1C14A800}"/>
              </a:ext>
            </a:extLst>
          </p:cNvPr>
          <p:cNvPicPr>
            <a:picLocks noChangeAspect="1"/>
          </p:cNvPicPr>
          <p:nvPr/>
        </p:nvPicPr>
        <p:blipFill>
          <a:blip r:embed="rId3"/>
          <a:stretch>
            <a:fillRect/>
          </a:stretch>
        </p:blipFill>
        <p:spPr>
          <a:xfrm>
            <a:off x="1185863" y="2090737"/>
            <a:ext cx="9820275" cy="2676525"/>
          </a:xfrm>
          <a:prstGeom prst="rect">
            <a:avLst/>
          </a:prstGeom>
        </p:spPr>
      </p:pic>
    </p:spTree>
    <p:extLst>
      <p:ext uri="{BB962C8B-B14F-4D97-AF65-F5344CB8AC3E}">
        <p14:creationId xmlns:p14="http://schemas.microsoft.com/office/powerpoint/2010/main" val="725540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Boosters carrying maximum Payload</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562303" y="1562867"/>
            <a:ext cx="10515600" cy="4627234"/>
          </a:xfrm>
        </p:spPr>
        <p:txBody>
          <a:bodyPr vert="horz" lIns="91440" tIns="45720" rIns="91440" bIns="45720" rtlCol="0" anchor="t">
            <a:noAutofit/>
          </a:bodyPr>
          <a:lstStyle/>
          <a:p>
            <a:pPr marL="457200" lvl="1" indent="0">
              <a:buNone/>
            </a:pPr>
            <a:r>
              <a:rPr lang="en-GB" sz="2300" dirty="0">
                <a:latin typeface="Aptos"/>
                <a:ea typeface="+mn-lt"/>
                <a:cs typeface="+mn-lt"/>
              </a:rPr>
              <a:t>List the names of the booster which have carried the maximum payload mass.</a:t>
            </a:r>
            <a:endParaRPr lang="en-US" dirty="0">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BDF3DB1-4FF3-19E4-4B1F-62C8397E1AE3}"/>
              </a:ext>
            </a:extLst>
          </p:cNvPr>
          <p:cNvPicPr>
            <a:picLocks noChangeAspect="1"/>
          </p:cNvPicPr>
          <p:nvPr/>
        </p:nvPicPr>
        <p:blipFill>
          <a:blip r:embed="rId3"/>
          <a:stretch>
            <a:fillRect/>
          </a:stretch>
        </p:blipFill>
        <p:spPr>
          <a:xfrm>
            <a:off x="563617" y="1948517"/>
            <a:ext cx="7859111" cy="4905376"/>
          </a:xfrm>
          <a:prstGeom prst="rect">
            <a:avLst/>
          </a:prstGeom>
        </p:spPr>
      </p:pic>
      <p:sp>
        <p:nvSpPr>
          <p:cNvPr id="7" name="TextBox 6">
            <a:extLst>
              <a:ext uri="{FF2B5EF4-FFF2-40B4-BE49-F238E27FC236}">
                <a16:creationId xmlns:a16="http://schemas.microsoft.com/office/drawing/2014/main" id="{3DEC7A6E-81EA-3372-25D2-D165C9542173}"/>
              </a:ext>
            </a:extLst>
          </p:cNvPr>
          <p:cNvSpPr txBox="1"/>
          <p:nvPr/>
        </p:nvSpPr>
        <p:spPr>
          <a:xfrm>
            <a:off x="5829957" y="3432284"/>
            <a:ext cx="5251887"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a:latin typeface="Aptos"/>
                <a:ea typeface="+mn-lt"/>
                <a:cs typeface="+mn-lt"/>
              </a:rPr>
              <a:t>A subquery is used here. The SELECT statement within the brackets finds the maximum payload, and this value is used in the WHERE condition. The DISTINCT keyword is then used to retrieve only distinct /unique booster versions. </a:t>
            </a:r>
            <a:endParaRPr lang="en-US" sz="2300">
              <a:latin typeface="Aptos"/>
            </a:endParaRPr>
          </a:p>
          <a:p>
            <a:pPr algn="l"/>
            <a:endParaRPr lang="en-GB" dirty="0">
              <a:cs typeface="Calibri"/>
            </a:endParaRPr>
          </a:p>
        </p:txBody>
      </p:sp>
    </p:spTree>
    <p:extLst>
      <p:ext uri="{BB962C8B-B14F-4D97-AF65-F5344CB8AC3E}">
        <p14:creationId xmlns:p14="http://schemas.microsoft.com/office/powerpoint/2010/main" val="877712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2015 Launch Records</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ea typeface="+mn-lt"/>
                <a:cs typeface="+mn-lt"/>
              </a:rPr>
              <a:t>Listing the failed landing outcomes in drone ship, their booster versions, and launch site names for in year 2015 </a:t>
            </a:r>
            <a:endParaRPr lang="en-US">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ea typeface="+mn-lt"/>
              <a:cs typeface="+mn-lt"/>
            </a:endParaRPr>
          </a:p>
          <a:p>
            <a:pPr marL="457200" lvl="1" indent="0">
              <a:buNone/>
            </a:pPr>
            <a:r>
              <a:rPr lang="en-GB" sz="2300" dirty="0">
                <a:latin typeface="Aptos"/>
                <a:ea typeface="+mn-lt"/>
                <a:cs typeface="+mn-lt"/>
              </a:rPr>
              <a:t>The SUBSTR function is used to extract only year from the 'DATE'</a:t>
            </a: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987379E5-A731-02BF-D343-19A3131C580E}"/>
              </a:ext>
            </a:extLst>
          </p:cNvPr>
          <p:cNvPicPr>
            <a:picLocks noChangeAspect="1"/>
          </p:cNvPicPr>
          <p:nvPr/>
        </p:nvPicPr>
        <p:blipFill>
          <a:blip r:embed="rId3"/>
          <a:stretch>
            <a:fillRect/>
          </a:stretch>
        </p:blipFill>
        <p:spPr>
          <a:xfrm>
            <a:off x="1307061" y="2510330"/>
            <a:ext cx="9840638" cy="2454822"/>
          </a:xfrm>
          <a:prstGeom prst="rect">
            <a:avLst/>
          </a:prstGeom>
        </p:spPr>
      </p:pic>
    </p:spTree>
    <p:extLst>
      <p:ext uri="{BB962C8B-B14F-4D97-AF65-F5344CB8AC3E}">
        <p14:creationId xmlns:p14="http://schemas.microsoft.com/office/powerpoint/2010/main" val="604705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Ranking Landing Outcomes Between 2010-06-04 and 2017-03-20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ea typeface="+mn-lt"/>
                <a:cs typeface="+mn-lt"/>
              </a:rPr>
              <a:t>Rank the count of landing outcomes (such as Failure (drone ship) or Success (ground pad)) between the date 2010-06-04 and 2017-03-20, in descending order.</a:t>
            </a:r>
            <a:endParaRPr lang="en-US" dirty="0">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ea typeface="+mn-lt"/>
              <a:cs typeface="+mn-lt"/>
            </a:endParaRPr>
          </a:p>
          <a:p>
            <a:pPr marL="457200" lvl="1" indent="0">
              <a:buNone/>
            </a:pPr>
            <a:endParaRPr lang="en-GB" sz="2300" dirty="0">
              <a:latin typeface="Aptos"/>
              <a:ea typeface="+mn-lt"/>
              <a:cs typeface="+mn-lt"/>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6FCEC3-8A60-71AC-83A6-FFA403DDB0AB}"/>
              </a:ext>
            </a:extLst>
          </p:cNvPr>
          <p:cNvPicPr>
            <a:picLocks noChangeAspect="1"/>
          </p:cNvPicPr>
          <p:nvPr/>
        </p:nvPicPr>
        <p:blipFill>
          <a:blip r:embed="rId3"/>
          <a:stretch>
            <a:fillRect/>
          </a:stretch>
        </p:blipFill>
        <p:spPr>
          <a:xfrm>
            <a:off x="1244655" y="2554178"/>
            <a:ext cx="8467725" cy="4219575"/>
          </a:xfrm>
          <a:prstGeom prst="rect">
            <a:avLst/>
          </a:prstGeom>
        </p:spPr>
      </p:pic>
      <p:sp>
        <p:nvSpPr>
          <p:cNvPr id="8" name="TextBox 7">
            <a:extLst>
              <a:ext uri="{FF2B5EF4-FFF2-40B4-BE49-F238E27FC236}">
                <a16:creationId xmlns:a16="http://schemas.microsoft.com/office/drawing/2014/main" id="{97057AF5-8AE5-52C9-8129-3657E51B7135}"/>
              </a:ext>
            </a:extLst>
          </p:cNvPr>
          <p:cNvSpPr txBox="1"/>
          <p:nvPr/>
        </p:nvSpPr>
        <p:spPr>
          <a:xfrm>
            <a:off x="6013888" y="3918387"/>
            <a:ext cx="5133646"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The WHERE keyword is used with the AND keyword to filter the results to dates only within those specified. The results are then grouped and ordered, using the keywords GROUP BY and ORDER BY, respectively, where DESC is used to specify the descending order.</a:t>
            </a:r>
            <a:endParaRPr lang="en-US" dirty="0">
              <a:latin typeface="Aptos"/>
              <a:ea typeface="+mn-lt"/>
              <a:cs typeface="+mn-lt"/>
            </a:endParaRPr>
          </a:p>
          <a:p>
            <a:pPr algn="l"/>
            <a:endParaRPr lang="en-GB" dirty="0">
              <a:latin typeface="Aptos"/>
              <a:cs typeface="Calibri"/>
            </a:endParaRPr>
          </a:p>
        </p:txBody>
      </p:sp>
    </p:spTree>
    <p:extLst>
      <p:ext uri="{BB962C8B-B14F-4D97-AF65-F5344CB8AC3E}">
        <p14:creationId xmlns:p14="http://schemas.microsoft.com/office/powerpoint/2010/main" val="3924610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6F80-C3D1-0AEC-8C1C-816DC82AA0DF}"/>
              </a:ext>
            </a:extLst>
          </p:cNvPr>
          <p:cNvSpPr>
            <a:spLocks noGrp="1"/>
          </p:cNvSpPr>
          <p:nvPr>
            <p:ph type="title"/>
          </p:nvPr>
        </p:nvSpPr>
        <p:spPr>
          <a:xfrm>
            <a:off x="2887717" y="1954815"/>
            <a:ext cx="5483774" cy="1575183"/>
          </a:xfrm>
        </p:spPr>
        <p:txBody>
          <a:bodyPr/>
          <a:lstStyle/>
          <a:p>
            <a:r>
              <a:rPr lang="en-GB" b="1" dirty="0">
                <a:solidFill>
                  <a:schemeClr val="bg1"/>
                </a:solidFill>
                <a:latin typeface="Aptos"/>
                <a:cs typeface="Calibri Light"/>
              </a:rPr>
              <a:t>Launch Sites</a:t>
            </a:r>
            <a:br>
              <a:rPr lang="en-GB" b="1" dirty="0">
                <a:solidFill>
                  <a:schemeClr val="bg1"/>
                </a:solidFill>
                <a:latin typeface="Aptos"/>
                <a:cs typeface="Calibri Light"/>
              </a:rPr>
            </a:br>
            <a:r>
              <a:rPr lang="en-GB" b="1" dirty="0">
                <a:solidFill>
                  <a:schemeClr val="bg1"/>
                </a:solidFill>
                <a:latin typeface="Aptos"/>
                <a:cs typeface="Calibri Light"/>
              </a:rPr>
              <a:t>Proximities Analysis</a:t>
            </a:r>
            <a:endParaRPr lang="en-US" b="1" dirty="0">
              <a:solidFill>
                <a:schemeClr val="bg1"/>
              </a:solidFill>
              <a:latin typeface="Aptos"/>
              <a:cs typeface="Calibri Light"/>
            </a:endParaRPr>
          </a:p>
        </p:txBody>
      </p:sp>
    </p:spTree>
    <p:extLst>
      <p:ext uri="{BB962C8B-B14F-4D97-AF65-F5344CB8AC3E}">
        <p14:creationId xmlns:p14="http://schemas.microsoft.com/office/powerpoint/2010/main" val="384810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ea typeface="Calibri Light"/>
                <a:cs typeface="Calibri Light"/>
              </a:rPr>
              <a:t>Introduction</a:t>
            </a:r>
            <a:endParaRPr lang="en-US" sz="4000">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497177"/>
            <a:ext cx="10515600" cy="4667639"/>
          </a:xfrm>
        </p:spPr>
        <p:txBody>
          <a:bodyPr vert="horz" lIns="91440" tIns="45720" rIns="91440" bIns="45720" rtlCol="0" anchor="t">
            <a:normAutofit/>
          </a:bodyPr>
          <a:lstStyle/>
          <a:p>
            <a:pPr marL="742950" lvl="1" indent="-342900"/>
            <a:r>
              <a:rPr lang="en-GB" dirty="0">
                <a:latin typeface="Aptos"/>
                <a:ea typeface="Calibri" panose="020F0502020204030204"/>
                <a:cs typeface="Arial"/>
              </a:rPr>
              <a:t>Falcon 9 rocket launch costs for upward of 165 million dollars offered by some providers in the market whereas Space X advertised launch of Falcon 9 at 62 million dollar price. This is considerably cheaper solution. The shift in price is because Space X can reuse the first stage.</a:t>
            </a:r>
          </a:p>
          <a:p>
            <a:pPr marL="400050" lvl="1" indent="0">
              <a:buNone/>
            </a:pPr>
            <a:endParaRPr lang="en-GB" dirty="0">
              <a:latin typeface="Aptos"/>
              <a:ea typeface="Calibri" panose="020F0502020204030204"/>
              <a:cs typeface="Arial"/>
            </a:endParaRPr>
          </a:p>
          <a:p>
            <a:pPr marL="742950" lvl="1" indent="-342900"/>
            <a:r>
              <a:rPr lang="en-GB" dirty="0">
                <a:latin typeface="Aptos"/>
                <a:ea typeface="Calibri" panose="020F0502020204030204"/>
                <a:cs typeface="Arial"/>
              </a:rPr>
              <a:t>We have to draw predictions on successful landing of first stage to determine the cost of one launch. It will also help in case any other company would want to bid against Space X for the rocket launch.</a:t>
            </a:r>
          </a:p>
          <a:p>
            <a:pPr marL="400050" lvl="1" indent="0">
              <a:buNone/>
            </a:pPr>
            <a:endParaRPr lang="en-GB" dirty="0">
              <a:latin typeface="Aptos"/>
              <a:ea typeface="Calibri" panose="020F0502020204030204"/>
              <a:cs typeface="Arial"/>
            </a:endParaRPr>
          </a:p>
          <a:p>
            <a:pPr marL="742950" lvl="1" indent="-342900"/>
            <a:r>
              <a:rPr lang="en-GB" dirty="0">
                <a:latin typeface="Aptos"/>
                <a:ea typeface="Calibri" panose="020F0502020204030204"/>
                <a:cs typeface="Arial"/>
              </a:rPr>
              <a:t>This exercise will predict  Space X's Falcon 9 first stage successful landing. </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05421"/>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684033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Mark All Launch Sites on Map</a:t>
            </a:r>
            <a:endParaRPr lang="en-US" sz="3600" dirty="0"/>
          </a:p>
        </p:txBody>
      </p:sp>
      <p:pic>
        <p:nvPicPr>
          <p:cNvPr id="4" name="Content Placeholder 3" descr="A map of the united states&#10;&#10;Description automatically generated">
            <a:extLst>
              <a:ext uri="{FF2B5EF4-FFF2-40B4-BE49-F238E27FC236}">
                <a16:creationId xmlns:a16="http://schemas.microsoft.com/office/drawing/2014/main" id="{D9F8BB39-B9D4-737F-DD2D-7BDB709E86CE}"/>
              </a:ext>
            </a:extLst>
          </p:cNvPr>
          <p:cNvPicPr>
            <a:picLocks noGrp="1" noChangeAspect="1"/>
          </p:cNvPicPr>
          <p:nvPr>
            <p:ph idx="1"/>
          </p:nvPr>
        </p:nvPicPr>
        <p:blipFill>
          <a:blip r:embed="rId2"/>
          <a:stretch>
            <a:fillRect/>
          </a:stretch>
        </p:blipFill>
        <p:spPr>
          <a:xfrm>
            <a:off x="345989" y="2535074"/>
            <a:ext cx="7046264" cy="3629742"/>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All SpaceX launch sites are on coasts of the United States of America, specifically Florida and California.</a:t>
            </a:r>
            <a:endParaRPr lang="en-US" sz="2300">
              <a:latin typeface="Aptos"/>
            </a:endParaRPr>
          </a:p>
        </p:txBody>
      </p:sp>
      <p:pic>
        <p:nvPicPr>
          <p:cNvPr id="11" name="Picture 10" descr="A map of a city&#10;&#10;Description automatically generated">
            <a:extLst>
              <a:ext uri="{FF2B5EF4-FFF2-40B4-BE49-F238E27FC236}">
                <a16:creationId xmlns:a16="http://schemas.microsoft.com/office/drawing/2014/main" id="{E84DA76F-DA65-17C0-7269-D08369303A63}"/>
              </a:ext>
            </a:extLst>
          </p:cNvPr>
          <p:cNvPicPr>
            <a:picLocks noChangeAspect="1"/>
          </p:cNvPicPr>
          <p:nvPr/>
        </p:nvPicPr>
        <p:blipFill>
          <a:blip r:embed="rId4"/>
          <a:stretch>
            <a:fillRect/>
          </a:stretch>
        </p:blipFill>
        <p:spPr>
          <a:xfrm>
            <a:off x="7692915" y="2789840"/>
            <a:ext cx="3861239" cy="3104494"/>
          </a:xfrm>
          <a:prstGeom prst="rect">
            <a:avLst/>
          </a:prstGeom>
        </p:spPr>
      </p:pic>
    </p:spTree>
    <p:extLst>
      <p:ext uri="{BB962C8B-B14F-4D97-AF65-F5344CB8AC3E}">
        <p14:creationId xmlns:p14="http://schemas.microsoft.com/office/powerpoint/2010/main" val="1287613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Mark Success and Failed Launch Sites on Map</a:t>
            </a:r>
            <a:endParaRPr lang="en-US" sz="3600" dirty="0"/>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Launches have been grouped into clusters, and annotated with green icons for successful launches, and red icons for failed launches.</a:t>
            </a:r>
            <a:endParaRPr lang="en-US" dirty="0">
              <a:latin typeface="Aptos"/>
              <a:ea typeface="+mn-lt"/>
              <a:cs typeface="+mn-lt"/>
            </a:endParaRPr>
          </a:p>
        </p:txBody>
      </p:sp>
      <p:pic>
        <p:nvPicPr>
          <p:cNvPr id="7" name="Picture 6" descr="A map of the united states&#10;&#10;Description automatically generated">
            <a:extLst>
              <a:ext uri="{FF2B5EF4-FFF2-40B4-BE49-F238E27FC236}">
                <a16:creationId xmlns:a16="http://schemas.microsoft.com/office/drawing/2014/main" id="{63AC3C01-9746-8A1C-5C70-3CE0CC360B21}"/>
              </a:ext>
            </a:extLst>
          </p:cNvPr>
          <p:cNvPicPr>
            <a:picLocks noChangeAspect="1"/>
          </p:cNvPicPr>
          <p:nvPr/>
        </p:nvPicPr>
        <p:blipFill>
          <a:blip r:embed="rId3"/>
          <a:stretch>
            <a:fillRect/>
          </a:stretch>
        </p:blipFill>
        <p:spPr>
          <a:xfrm>
            <a:off x="480520" y="2466155"/>
            <a:ext cx="8104133" cy="3870106"/>
          </a:xfrm>
          <a:prstGeom prst="rect">
            <a:avLst/>
          </a:prstGeom>
        </p:spPr>
      </p:pic>
      <p:pic>
        <p:nvPicPr>
          <p:cNvPr id="8" name="Picture 7" descr="A screenshot of a map&#10;&#10;Description automatically generated">
            <a:extLst>
              <a:ext uri="{FF2B5EF4-FFF2-40B4-BE49-F238E27FC236}">
                <a16:creationId xmlns:a16="http://schemas.microsoft.com/office/drawing/2014/main" id="{7EA9F6FF-1E62-E1F6-9AEE-E9F0C4FDB001}"/>
              </a:ext>
            </a:extLst>
          </p:cNvPr>
          <p:cNvPicPr>
            <a:picLocks noChangeAspect="1"/>
          </p:cNvPicPr>
          <p:nvPr/>
        </p:nvPicPr>
        <p:blipFill>
          <a:blip r:embed="rId4"/>
          <a:stretch>
            <a:fillRect/>
          </a:stretch>
        </p:blipFill>
        <p:spPr>
          <a:xfrm>
            <a:off x="8780078" y="2651398"/>
            <a:ext cx="3079532" cy="3368238"/>
          </a:xfrm>
          <a:prstGeom prst="rect">
            <a:avLst/>
          </a:prstGeom>
        </p:spPr>
      </p:pic>
    </p:spTree>
    <p:extLst>
      <p:ext uri="{BB962C8B-B14F-4D97-AF65-F5344CB8AC3E}">
        <p14:creationId xmlns:p14="http://schemas.microsoft.com/office/powerpoint/2010/main" val="3083767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Distances between a Launch Site to Proximities</a:t>
            </a:r>
            <a:endParaRPr lang="en-US" sz="3600">
              <a:latin typeface="Aptos"/>
              <a:cs typeface="Calibri Ligh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Using the CCAFS SLC-40 launch site as an example site, we can understand more about the placement of launch sites.</a:t>
            </a:r>
            <a:endParaRPr lang="en-US" dirty="0">
              <a:latin typeface="Aptos"/>
              <a:ea typeface="+mn-lt"/>
              <a:cs typeface="+mn-lt"/>
            </a:endParaRPr>
          </a:p>
        </p:txBody>
      </p:sp>
      <p:sp>
        <p:nvSpPr>
          <p:cNvPr id="6" name="TextBox 5">
            <a:extLst>
              <a:ext uri="{FF2B5EF4-FFF2-40B4-BE49-F238E27FC236}">
                <a16:creationId xmlns:a16="http://schemas.microsoft.com/office/drawing/2014/main" id="{9389583E-FE49-7EE2-8C41-D00535D03C76}"/>
              </a:ext>
            </a:extLst>
          </p:cNvPr>
          <p:cNvSpPr txBox="1"/>
          <p:nvPr/>
        </p:nvSpPr>
        <p:spPr>
          <a:xfrm>
            <a:off x="5879223" y="2699844"/>
            <a:ext cx="583652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GB" sz="2000" dirty="0">
                <a:latin typeface="Aptos"/>
                <a:ea typeface="+mn-lt"/>
                <a:cs typeface="+mn-lt"/>
              </a:rPr>
              <a:t>Are launch sites in close proximity to railways? </a:t>
            </a:r>
            <a:endParaRPr lang="en-US" sz="2000">
              <a:latin typeface="Aptos"/>
              <a:cs typeface="Calibri" panose="020F0502020204030204"/>
            </a:endParaRPr>
          </a:p>
          <a:p>
            <a:r>
              <a:rPr lang="en-GB" sz="2000" dirty="0">
                <a:latin typeface="Aptos"/>
                <a:ea typeface="+mn-lt"/>
                <a:cs typeface="+mn-lt"/>
              </a:rPr>
              <a:t>  YES. The coastline is only 0.87 km due East.</a:t>
            </a:r>
            <a:endParaRPr lang="en-GB" sz="2000">
              <a:latin typeface="Aptos"/>
              <a:cs typeface="Calibri"/>
            </a:endParaRPr>
          </a:p>
          <a:p>
            <a:r>
              <a:rPr lang="en-GB" sz="2000" dirty="0">
                <a:latin typeface="Aptos"/>
                <a:ea typeface="+mn-lt"/>
                <a:cs typeface="+mn-lt"/>
              </a:rPr>
              <a:t>2.   Are launch sites in close proximity to highways? </a:t>
            </a:r>
            <a:endParaRPr lang="en-GB" sz="2000">
              <a:latin typeface="Aptos"/>
              <a:cs typeface="Calibri" panose="020F0502020204030204"/>
            </a:endParaRPr>
          </a:p>
          <a:p>
            <a:r>
              <a:rPr lang="en-GB" sz="2000" dirty="0">
                <a:latin typeface="Aptos"/>
                <a:ea typeface="+mn-lt"/>
                <a:cs typeface="+mn-lt"/>
              </a:rPr>
              <a:t>  YES. The nearest highway is only 0.59km away. </a:t>
            </a:r>
            <a:endParaRPr lang="en-GB" sz="2000">
              <a:latin typeface="Aptos"/>
              <a:cs typeface="Calibri"/>
            </a:endParaRPr>
          </a:p>
          <a:p>
            <a:r>
              <a:rPr lang="en-GB" sz="2000" dirty="0">
                <a:latin typeface="Aptos"/>
                <a:ea typeface="+mn-lt"/>
                <a:cs typeface="+mn-lt"/>
              </a:rPr>
              <a:t>3.   Are launch sites in close proximity to railways?</a:t>
            </a:r>
            <a:endParaRPr lang="en-GB" sz="2000">
              <a:latin typeface="Aptos"/>
              <a:cs typeface="Calibri"/>
            </a:endParaRPr>
          </a:p>
          <a:p>
            <a:r>
              <a:rPr lang="en-GB" sz="2000" dirty="0">
                <a:latin typeface="Aptos"/>
                <a:ea typeface="+mn-lt"/>
                <a:cs typeface="+mn-lt"/>
              </a:rPr>
              <a:t>  YES. The nearest railway is only 1.29 km away.</a:t>
            </a:r>
            <a:endParaRPr lang="en-GB" sz="2000">
              <a:latin typeface="Aptos"/>
              <a:cs typeface="Calibri"/>
            </a:endParaRPr>
          </a:p>
          <a:p>
            <a:r>
              <a:rPr lang="en-GB" sz="2000" dirty="0">
                <a:latin typeface="Aptos"/>
                <a:ea typeface="+mn-lt"/>
                <a:cs typeface="+mn-lt"/>
              </a:rPr>
              <a:t>4.   Do launch sites keep certain distance away from cities? </a:t>
            </a:r>
            <a:endParaRPr lang="en-GB" sz="2000">
              <a:latin typeface="Aptos"/>
              <a:cs typeface="Calibri"/>
            </a:endParaRPr>
          </a:p>
          <a:p>
            <a:r>
              <a:rPr lang="en-GB" sz="2000" dirty="0">
                <a:latin typeface="Aptos"/>
                <a:ea typeface="+mn-lt"/>
                <a:cs typeface="+mn-lt"/>
              </a:rPr>
              <a:t>  YES. The nearest city is 51.74 km away.</a:t>
            </a:r>
            <a:endParaRPr lang="en-US" sz="2000">
              <a:latin typeface="Aptos"/>
              <a:ea typeface="+mn-lt"/>
              <a:cs typeface="+mn-lt"/>
            </a:endParaRPr>
          </a:p>
        </p:txBody>
      </p:sp>
      <p:pic>
        <p:nvPicPr>
          <p:cNvPr id="10" name="Picture 9" descr="A screenshot of a map&#10;&#10;Description automatically generated">
            <a:extLst>
              <a:ext uri="{FF2B5EF4-FFF2-40B4-BE49-F238E27FC236}">
                <a16:creationId xmlns:a16="http://schemas.microsoft.com/office/drawing/2014/main" id="{06F88F53-DDD1-1D42-DF72-A2F29C5A61E4}"/>
              </a:ext>
            </a:extLst>
          </p:cNvPr>
          <p:cNvPicPr>
            <a:picLocks noChangeAspect="1"/>
          </p:cNvPicPr>
          <p:nvPr/>
        </p:nvPicPr>
        <p:blipFill>
          <a:blip r:embed="rId3"/>
          <a:stretch>
            <a:fillRect/>
          </a:stretch>
        </p:blipFill>
        <p:spPr>
          <a:xfrm>
            <a:off x="457200" y="2468617"/>
            <a:ext cx="5181600" cy="3733800"/>
          </a:xfrm>
          <a:prstGeom prst="rect">
            <a:avLst/>
          </a:prstGeom>
        </p:spPr>
      </p:pic>
    </p:spTree>
    <p:extLst>
      <p:ext uri="{BB962C8B-B14F-4D97-AF65-F5344CB8AC3E}">
        <p14:creationId xmlns:p14="http://schemas.microsoft.com/office/powerpoint/2010/main" val="128179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E686-3472-F3B1-51A2-77FE4FE6434A}"/>
              </a:ext>
            </a:extLst>
          </p:cNvPr>
          <p:cNvSpPr>
            <a:spLocks noGrp="1"/>
          </p:cNvSpPr>
          <p:nvPr>
            <p:ph type="title"/>
          </p:nvPr>
        </p:nvSpPr>
        <p:spPr>
          <a:xfrm>
            <a:off x="2808891" y="2322676"/>
            <a:ext cx="6482256" cy="1759114"/>
          </a:xfrm>
        </p:spPr>
        <p:txBody>
          <a:bodyPr>
            <a:normAutofit fontScale="90000"/>
          </a:bodyPr>
          <a:lstStyle/>
          <a:p>
            <a:r>
              <a:rPr lang="en-GB" b="1" dirty="0">
                <a:solidFill>
                  <a:schemeClr val="bg1"/>
                </a:solidFill>
                <a:latin typeface="Aptos"/>
                <a:cs typeface="Calibri Light"/>
              </a:rPr>
              <a:t>Interactive Dashboard with</a:t>
            </a:r>
            <a:br>
              <a:rPr lang="en-GB" b="1" dirty="0">
                <a:latin typeface="Aptos"/>
                <a:cs typeface="Calibri Light"/>
              </a:rPr>
            </a:br>
            <a:r>
              <a:rPr lang="en-GB" b="1" err="1">
                <a:solidFill>
                  <a:schemeClr val="bg1"/>
                </a:solidFill>
                <a:latin typeface="Aptos"/>
                <a:cs typeface="Calibri Light"/>
              </a:rPr>
              <a:t>Plotly</a:t>
            </a:r>
            <a:r>
              <a:rPr lang="en-GB" b="1" dirty="0">
                <a:solidFill>
                  <a:schemeClr val="bg1"/>
                </a:solidFill>
                <a:latin typeface="Aptos"/>
                <a:cs typeface="Calibri Light"/>
              </a:rPr>
              <a:t> Dash</a:t>
            </a:r>
          </a:p>
        </p:txBody>
      </p:sp>
    </p:spTree>
    <p:extLst>
      <p:ext uri="{BB962C8B-B14F-4D97-AF65-F5344CB8AC3E}">
        <p14:creationId xmlns:p14="http://schemas.microsoft.com/office/powerpoint/2010/main" val="180825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Launch Success for All Sites</a:t>
            </a:r>
            <a:endParaRPr lang="en-US" dirty="0"/>
          </a:p>
        </p:txBody>
      </p:sp>
      <p:pic>
        <p:nvPicPr>
          <p:cNvPr id="2" name="Picture 1" descr="A pie chart with different colored circles&#10;&#10;Description automatically generated">
            <a:extLst>
              <a:ext uri="{FF2B5EF4-FFF2-40B4-BE49-F238E27FC236}">
                <a16:creationId xmlns:a16="http://schemas.microsoft.com/office/drawing/2014/main" id="{9DCDB7F6-C9C9-24AC-17FB-B963720E3BCD}"/>
              </a:ext>
            </a:extLst>
          </p:cNvPr>
          <p:cNvPicPr>
            <a:picLocks noChangeAspect="1"/>
          </p:cNvPicPr>
          <p:nvPr/>
        </p:nvPicPr>
        <p:blipFill>
          <a:blip r:embed="rId2"/>
          <a:stretch>
            <a:fillRect/>
          </a:stretch>
        </p:blipFill>
        <p:spPr>
          <a:xfrm>
            <a:off x="598214" y="1432034"/>
            <a:ext cx="7330090" cy="5281449"/>
          </a:xfrm>
          <a:prstGeom prst="rect">
            <a:avLst/>
          </a:prstGeom>
        </p:spPr>
      </p:pic>
      <p:sp>
        <p:nvSpPr>
          <p:cNvPr id="4" name="TextBox 3">
            <a:extLst>
              <a:ext uri="{FF2B5EF4-FFF2-40B4-BE49-F238E27FC236}">
                <a16:creationId xmlns:a16="http://schemas.microsoft.com/office/drawing/2014/main" id="{3E9C7263-19E7-BE23-6779-40F5667119F8}"/>
              </a:ext>
            </a:extLst>
          </p:cNvPr>
          <p:cNvSpPr txBox="1"/>
          <p:nvPr/>
        </p:nvSpPr>
        <p:spPr>
          <a:xfrm>
            <a:off x="8221061" y="2923190"/>
            <a:ext cx="306113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Aptos"/>
                <a:ea typeface="Calibri"/>
                <a:cs typeface="Calibri"/>
              </a:rPr>
              <a:t>KSC LC 39A had most successful launches among all the sites with 41.7% and CCAFS SLC-40 with least successful launches of 12.5%</a:t>
            </a:r>
            <a:endParaRPr lang="en-GB" sz="2400" dirty="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30604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Launch Success for </a:t>
            </a:r>
            <a:endParaRPr lang="en-US" dirty="0">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8221061" y="2923190"/>
            <a:ext cx="324506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Aptos"/>
                <a:ea typeface="Calibri"/>
                <a:cs typeface="Calibri"/>
              </a:rPr>
              <a:t>KSC LC 39A had successful launches with a success rate of  76.9%</a:t>
            </a:r>
          </a:p>
          <a:p>
            <a:r>
              <a:rPr lang="en-GB" sz="2400" dirty="0">
                <a:latin typeface="Aptos"/>
                <a:ea typeface="Calibri"/>
                <a:cs typeface="Calibri"/>
              </a:rPr>
              <a:t>It also high among all other site's success rate.</a:t>
            </a: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3" name="Picture 2" descr="A pie chart with a red and blue circle&#10;&#10;Description automatically generated">
            <a:extLst>
              <a:ext uri="{FF2B5EF4-FFF2-40B4-BE49-F238E27FC236}">
                <a16:creationId xmlns:a16="http://schemas.microsoft.com/office/drawing/2014/main" id="{F3EDEFA7-0222-802C-0BDD-2388C0D9003D}"/>
              </a:ext>
            </a:extLst>
          </p:cNvPr>
          <p:cNvPicPr>
            <a:picLocks noChangeAspect="1"/>
          </p:cNvPicPr>
          <p:nvPr/>
        </p:nvPicPr>
        <p:blipFill>
          <a:blip r:embed="rId3"/>
          <a:stretch>
            <a:fillRect/>
          </a:stretch>
        </p:blipFill>
        <p:spPr>
          <a:xfrm>
            <a:off x="479972" y="1326930"/>
            <a:ext cx="7514022" cy="5386553"/>
          </a:xfrm>
          <a:prstGeom prst="rect">
            <a:avLst/>
          </a:prstGeom>
        </p:spPr>
      </p:pic>
    </p:spTree>
    <p:extLst>
      <p:ext uri="{BB962C8B-B14F-4D97-AF65-F5344CB8AC3E}">
        <p14:creationId xmlns:p14="http://schemas.microsoft.com/office/powerpoint/2010/main" val="3081357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Launch Outcome VS. Payload scatter plot for all sites</a:t>
            </a:r>
            <a:endParaRPr lang="en-US" sz="3600">
              <a:latin typeface="Aptos Display"/>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7656132" y="2804949"/>
            <a:ext cx="395451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Plotting the launch outcome vs. payload for all sites shows a gap around 4000 kg, so it makes sense to split the data into 2 ranges: </a:t>
            </a:r>
          </a:p>
          <a:p>
            <a:pPr marL="800100" lvl="1" indent="-342900">
              <a:buFont typeface="Arial"/>
              <a:buChar char="•"/>
            </a:pPr>
            <a:r>
              <a:rPr lang="en-GB" sz="2000" dirty="0">
                <a:latin typeface="Aptos"/>
                <a:ea typeface="+mn-lt"/>
                <a:cs typeface="+mn-lt"/>
              </a:rPr>
              <a:t>0 – 4000 kg (low payloads)</a:t>
            </a:r>
          </a:p>
          <a:p>
            <a:pPr marL="800100" lvl="1" indent="-342900">
              <a:buFont typeface="Arial"/>
              <a:buChar char="•"/>
            </a:pPr>
            <a:r>
              <a:rPr lang="en-GB" sz="2000" dirty="0">
                <a:latin typeface="Aptos"/>
                <a:ea typeface="+mn-lt"/>
                <a:cs typeface="+mn-lt"/>
              </a:rPr>
              <a:t>4000 – 10000 kg (massive payloads)</a:t>
            </a:r>
            <a:endParaRPr lang="en-GB" sz="20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B77CB85B-FD8F-5B1F-BBCD-A2951E78F5AB}"/>
              </a:ext>
            </a:extLst>
          </p:cNvPr>
          <p:cNvPicPr>
            <a:picLocks noChangeAspect="1"/>
          </p:cNvPicPr>
          <p:nvPr/>
        </p:nvPicPr>
        <p:blipFill>
          <a:blip r:embed="rId3"/>
          <a:stretch>
            <a:fillRect/>
          </a:stretch>
        </p:blipFill>
        <p:spPr>
          <a:xfrm>
            <a:off x="331239" y="1428092"/>
            <a:ext cx="7062623" cy="4343399"/>
          </a:xfrm>
          <a:prstGeom prst="rect">
            <a:avLst/>
          </a:prstGeom>
        </p:spPr>
      </p:pic>
      <p:cxnSp>
        <p:nvCxnSpPr>
          <p:cNvPr id="3" name="Straight Arrow Connector 2">
            <a:extLst>
              <a:ext uri="{FF2B5EF4-FFF2-40B4-BE49-F238E27FC236}">
                <a16:creationId xmlns:a16="http://schemas.microsoft.com/office/drawing/2014/main" id="{08B2FBC1-E3F5-CA60-8F5F-62442FE1BDA5}"/>
              </a:ext>
            </a:extLst>
          </p:cNvPr>
          <p:cNvCxnSpPr/>
          <p:nvPr/>
        </p:nvCxnSpPr>
        <p:spPr>
          <a:xfrm>
            <a:off x="2851917" y="2943880"/>
            <a:ext cx="21021" cy="2254468"/>
          </a:xfrm>
          <a:prstGeom prst="straightConnector1">
            <a:avLst/>
          </a:prstGeom>
          <a:ln w="285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9B8E137-9A40-50B1-78DC-A29C4AD4E38A}"/>
              </a:ext>
            </a:extLst>
          </p:cNvPr>
          <p:cNvSpPr txBox="1"/>
          <p:nvPr/>
        </p:nvSpPr>
        <p:spPr>
          <a:xfrm>
            <a:off x="1558843" y="3871214"/>
            <a:ext cx="1484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accent1"/>
                </a:solidFill>
                <a:latin typeface="Aptos"/>
                <a:cs typeface="Calibri"/>
              </a:rPr>
              <a:t>Low Payload</a:t>
            </a:r>
            <a:endParaRPr lang="en-GB" sz="1200" dirty="0">
              <a:solidFill>
                <a:schemeClr val="accent1"/>
              </a:solidFill>
              <a:latin typeface="Aptos"/>
            </a:endParaRPr>
          </a:p>
        </p:txBody>
      </p:sp>
      <p:sp>
        <p:nvSpPr>
          <p:cNvPr id="6" name="TextBox 5">
            <a:extLst>
              <a:ext uri="{FF2B5EF4-FFF2-40B4-BE49-F238E27FC236}">
                <a16:creationId xmlns:a16="http://schemas.microsoft.com/office/drawing/2014/main" id="{3EFB924E-E511-E688-FF2D-A044FFC9E628}"/>
              </a:ext>
            </a:extLst>
          </p:cNvPr>
          <p:cNvSpPr txBox="1"/>
          <p:nvPr/>
        </p:nvSpPr>
        <p:spPr>
          <a:xfrm>
            <a:off x="3253636" y="3871214"/>
            <a:ext cx="1484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accent1"/>
                </a:solidFill>
                <a:latin typeface="Aptos"/>
                <a:cs typeface="Calibri"/>
              </a:rPr>
              <a:t>Massive Payload</a:t>
            </a:r>
            <a:endParaRPr lang="en-GB" sz="1200" dirty="0">
              <a:solidFill>
                <a:schemeClr val="accent1"/>
              </a:solidFill>
              <a:latin typeface="Aptos"/>
            </a:endParaRPr>
          </a:p>
        </p:txBody>
      </p:sp>
    </p:spTree>
    <p:extLst>
      <p:ext uri="{BB962C8B-B14F-4D97-AF65-F5344CB8AC3E}">
        <p14:creationId xmlns:p14="http://schemas.microsoft.com/office/powerpoint/2010/main" val="1117306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Launch Outcome VS. Payload scatter plot for all sites</a:t>
            </a:r>
            <a:endParaRPr lang="en-US" sz="3600">
              <a:latin typeface="Aptos Display"/>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916373" y="4946431"/>
            <a:ext cx="94593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From these 2 plots, it can be shown that the success for massive payloads is lower than that for low payloads. </a:t>
            </a:r>
            <a:endParaRPr lang="en-GB" sz="2000">
              <a:latin typeface="Aptos"/>
              <a:cs typeface="Calibri" panose="020F0502020204030204"/>
            </a:endParaRPr>
          </a:p>
          <a:p>
            <a:pPr marL="342900" indent="-342900">
              <a:buFont typeface="Arial"/>
              <a:buChar char="•"/>
            </a:pPr>
            <a:r>
              <a:rPr lang="en-GB" sz="2000" dirty="0">
                <a:latin typeface="Aptos"/>
                <a:ea typeface="+mn-lt"/>
                <a:cs typeface="+mn-lt"/>
              </a:rPr>
              <a:t>It is also worth noting that some booster types (v1.0 and B5) have not been launched with massive payloads. </a:t>
            </a:r>
            <a:endParaRPr lang="en-GB" sz="2000">
              <a:latin typeface="Aptos"/>
              <a:cs typeface="Calibri" panose="020F0502020204030204"/>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2" name="Picture 1">
            <a:extLst>
              <a:ext uri="{FF2B5EF4-FFF2-40B4-BE49-F238E27FC236}">
                <a16:creationId xmlns:a16="http://schemas.microsoft.com/office/drawing/2014/main" id="{D215FB3D-E234-75B0-F8D4-4149ACB48B9B}"/>
              </a:ext>
            </a:extLst>
          </p:cNvPr>
          <p:cNvPicPr>
            <a:picLocks noChangeAspect="1"/>
          </p:cNvPicPr>
          <p:nvPr/>
        </p:nvPicPr>
        <p:blipFill>
          <a:blip r:embed="rId3"/>
          <a:stretch>
            <a:fillRect/>
          </a:stretch>
        </p:blipFill>
        <p:spPr>
          <a:xfrm>
            <a:off x="270148" y="1627461"/>
            <a:ext cx="5384912" cy="2486356"/>
          </a:xfrm>
          <a:prstGeom prst="rect">
            <a:avLst/>
          </a:prstGeom>
        </p:spPr>
      </p:pic>
      <p:pic>
        <p:nvPicPr>
          <p:cNvPr id="3" name="Picture 2">
            <a:extLst>
              <a:ext uri="{FF2B5EF4-FFF2-40B4-BE49-F238E27FC236}">
                <a16:creationId xmlns:a16="http://schemas.microsoft.com/office/drawing/2014/main" id="{A92B2045-7ED3-FE78-2DE6-410CED818E79}"/>
              </a:ext>
            </a:extLst>
          </p:cNvPr>
          <p:cNvPicPr>
            <a:picLocks noChangeAspect="1"/>
          </p:cNvPicPr>
          <p:nvPr/>
        </p:nvPicPr>
        <p:blipFill>
          <a:blip r:embed="rId4"/>
          <a:stretch>
            <a:fillRect/>
          </a:stretch>
        </p:blipFill>
        <p:spPr>
          <a:xfrm>
            <a:off x="6234606" y="1548634"/>
            <a:ext cx="5188173" cy="2473217"/>
          </a:xfrm>
          <a:prstGeom prst="rect">
            <a:avLst/>
          </a:prstGeom>
        </p:spPr>
      </p:pic>
      <p:sp>
        <p:nvSpPr>
          <p:cNvPr id="9" name="TextBox 8">
            <a:extLst>
              <a:ext uri="{FF2B5EF4-FFF2-40B4-BE49-F238E27FC236}">
                <a16:creationId xmlns:a16="http://schemas.microsoft.com/office/drawing/2014/main" id="{B1444314-19BF-97E9-C230-5B131DA03059}"/>
              </a:ext>
            </a:extLst>
          </p:cNvPr>
          <p:cNvSpPr txBox="1"/>
          <p:nvPr/>
        </p:nvSpPr>
        <p:spPr>
          <a:xfrm>
            <a:off x="2347118" y="4344180"/>
            <a:ext cx="12081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accent1"/>
                </a:solidFill>
                <a:latin typeface="Aptos"/>
                <a:ea typeface="+mn-lt"/>
                <a:cs typeface="+mn-lt"/>
              </a:rPr>
              <a:t>Low Payload</a:t>
            </a:r>
          </a:p>
        </p:txBody>
      </p:sp>
      <p:sp>
        <p:nvSpPr>
          <p:cNvPr id="11" name="TextBox 10">
            <a:extLst>
              <a:ext uri="{FF2B5EF4-FFF2-40B4-BE49-F238E27FC236}">
                <a16:creationId xmlns:a16="http://schemas.microsoft.com/office/drawing/2014/main" id="{B4E554D8-A3D4-5BF9-0CED-320B650D571A}"/>
              </a:ext>
            </a:extLst>
          </p:cNvPr>
          <p:cNvSpPr txBox="1"/>
          <p:nvPr/>
        </p:nvSpPr>
        <p:spPr>
          <a:xfrm>
            <a:off x="8298601" y="4344180"/>
            <a:ext cx="15759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accent1"/>
                </a:solidFill>
                <a:latin typeface="Aptos"/>
                <a:ea typeface="+mn-lt"/>
                <a:cs typeface="+mn-lt"/>
              </a:rPr>
              <a:t>Massive Payload</a:t>
            </a:r>
          </a:p>
        </p:txBody>
      </p:sp>
    </p:spTree>
    <p:extLst>
      <p:ext uri="{BB962C8B-B14F-4D97-AF65-F5344CB8AC3E}">
        <p14:creationId xmlns:p14="http://schemas.microsoft.com/office/powerpoint/2010/main" val="61032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48E-3545-8C04-087E-455C822AFE37}"/>
              </a:ext>
            </a:extLst>
          </p:cNvPr>
          <p:cNvSpPr>
            <a:spLocks noGrp="1"/>
          </p:cNvSpPr>
          <p:nvPr>
            <p:ph type="title"/>
          </p:nvPr>
        </p:nvSpPr>
        <p:spPr>
          <a:xfrm>
            <a:off x="3505200" y="2559160"/>
            <a:ext cx="4577256" cy="1351837"/>
          </a:xfrm>
        </p:spPr>
        <p:txBody>
          <a:bodyPr>
            <a:normAutofit fontScale="90000"/>
          </a:bodyPr>
          <a:lstStyle/>
          <a:p>
            <a:r>
              <a:rPr lang="en-GB" b="1" dirty="0">
                <a:solidFill>
                  <a:schemeClr val="bg1"/>
                </a:solidFill>
                <a:latin typeface="Aptos"/>
                <a:cs typeface="Calibri Light"/>
              </a:rPr>
              <a:t>Predictive Analysis</a:t>
            </a:r>
            <a:br>
              <a:rPr lang="en-GB" b="1" dirty="0">
                <a:latin typeface="Aptos"/>
                <a:cs typeface="Calibri Light"/>
              </a:rPr>
            </a:br>
            <a:r>
              <a:rPr lang="en-GB" b="1" dirty="0">
                <a:solidFill>
                  <a:schemeClr val="bg1"/>
                </a:solidFill>
                <a:latin typeface="Aptos"/>
                <a:cs typeface="Calibri Light"/>
              </a:rPr>
              <a:t>(Classification)</a:t>
            </a:r>
          </a:p>
        </p:txBody>
      </p:sp>
    </p:spTree>
    <p:extLst>
      <p:ext uri="{BB962C8B-B14F-4D97-AF65-F5344CB8AC3E}">
        <p14:creationId xmlns:p14="http://schemas.microsoft.com/office/powerpoint/2010/main" val="308119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Classification Accuracy</a:t>
            </a:r>
            <a:endParaRPr lang="en-US" dirty="0">
              <a:latin typeface="Aptos Display"/>
              <a:cs typeface="Calibri Light"/>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614202" y="5182914"/>
            <a:ext cx="1072054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ptos"/>
                <a:ea typeface="+mn-lt"/>
                <a:cs typeface="+mn-lt"/>
              </a:rPr>
              <a:t>Plotting the Accuracy Score and Best Score for each classification algorithm produces the following result:</a:t>
            </a:r>
            <a:endParaRPr lang="en-US" sz="2000" dirty="0">
              <a:latin typeface="Aptos"/>
              <a:ea typeface="+mn-lt"/>
              <a:cs typeface="+mn-lt"/>
            </a:endParaRPr>
          </a:p>
          <a:p>
            <a:pPr marL="342900" indent="-342900">
              <a:buFont typeface="Arial"/>
              <a:buChar char="•"/>
            </a:pPr>
            <a:r>
              <a:rPr lang="en-GB" sz="2000" dirty="0">
                <a:latin typeface="Aptos"/>
                <a:ea typeface="+mn-lt"/>
                <a:cs typeface="+mn-lt"/>
              </a:rPr>
              <a:t>The Decision Tree model has the highest classification accuracy</a:t>
            </a:r>
            <a:endParaRPr lang="en-GB" sz="2000" dirty="0">
              <a:latin typeface="Aptos"/>
              <a:cs typeface="Calibri" panose="020F0502020204030204"/>
            </a:endParaRPr>
          </a:p>
          <a:p>
            <a:pPr marL="342900" indent="-342900">
              <a:buFont typeface="Arial"/>
              <a:buChar char="•"/>
            </a:pPr>
            <a:r>
              <a:rPr lang="en-GB" sz="2000" dirty="0">
                <a:latin typeface="Aptos"/>
                <a:ea typeface="+mn-lt"/>
                <a:cs typeface="+mn-lt"/>
              </a:rPr>
              <a:t>The Accuracy Score is 94.44%</a:t>
            </a:r>
            <a:endParaRPr lang="en-GB" sz="2000" dirty="0">
              <a:latin typeface="Aptos"/>
              <a:cs typeface="Calibri" panose="020F0502020204030204"/>
            </a:endParaRPr>
          </a:p>
          <a:p>
            <a:pPr marL="342900" indent="-342900">
              <a:buFont typeface="Arial"/>
              <a:buChar char="•"/>
            </a:pPr>
            <a:r>
              <a:rPr lang="en-GB" sz="2000" dirty="0">
                <a:latin typeface="Aptos"/>
                <a:ea typeface="+mn-lt"/>
                <a:cs typeface="+mn-lt"/>
              </a:rPr>
              <a:t>The Best Score is 90.36%</a:t>
            </a:r>
            <a:endParaRPr lang="en-GB" sz="200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9" name="Picture 8">
            <a:extLst>
              <a:ext uri="{FF2B5EF4-FFF2-40B4-BE49-F238E27FC236}">
                <a16:creationId xmlns:a16="http://schemas.microsoft.com/office/drawing/2014/main" id="{992F9837-0FE4-2986-26CC-329BC8E4ECDF}"/>
              </a:ext>
            </a:extLst>
          </p:cNvPr>
          <p:cNvPicPr>
            <a:picLocks noChangeAspect="1"/>
          </p:cNvPicPr>
          <p:nvPr/>
        </p:nvPicPr>
        <p:blipFill>
          <a:blip r:embed="rId3"/>
          <a:stretch>
            <a:fillRect/>
          </a:stretch>
        </p:blipFill>
        <p:spPr>
          <a:xfrm>
            <a:off x="245187" y="1611858"/>
            <a:ext cx="6801180" cy="3279559"/>
          </a:xfrm>
          <a:prstGeom prst="rect">
            <a:avLst/>
          </a:prstGeom>
        </p:spPr>
      </p:pic>
      <p:pic>
        <p:nvPicPr>
          <p:cNvPr id="3" name="Picture 2" descr="A screenshot of a calculator&#10;&#10;Description automatically generated">
            <a:extLst>
              <a:ext uri="{FF2B5EF4-FFF2-40B4-BE49-F238E27FC236}">
                <a16:creationId xmlns:a16="http://schemas.microsoft.com/office/drawing/2014/main" id="{C875704E-20BC-A3AF-0380-8755E332A8D7}"/>
              </a:ext>
            </a:extLst>
          </p:cNvPr>
          <p:cNvPicPr>
            <a:picLocks noChangeAspect="1"/>
          </p:cNvPicPr>
          <p:nvPr/>
        </p:nvPicPr>
        <p:blipFill>
          <a:blip r:embed="rId4"/>
          <a:stretch>
            <a:fillRect/>
          </a:stretch>
        </p:blipFill>
        <p:spPr>
          <a:xfrm>
            <a:off x="7124535" y="2463855"/>
            <a:ext cx="4538171" cy="1851464"/>
          </a:xfrm>
          <a:prstGeom prst="rect">
            <a:avLst/>
          </a:prstGeom>
        </p:spPr>
      </p:pic>
    </p:spTree>
    <p:extLst>
      <p:ext uri="{BB962C8B-B14F-4D97-AF65-F5344CB8AC3E}">
        <p14:creationId xmlns:p14="http://schemas.microsoft.com/office/powerpoint/2010/main" val="400701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778D-82EC-FD4F-9351-7C3ADE10D18B}"/>
              </a:ext>
            </a:extLst>
          </p:cNvPr>
          <p:cNvSpPr>
            <a:spLocks noGrp="1"/>
          </p:cNvSpPr>
          <p:nvPr>
            <p:ph type="title"/>
          </p:nvPr>
        </p:nvSpPr>
        <p:spPr>
          <a:xfrm>
            <a:off x="1048407" y="2861332"/>
            <a:ext cx="4196256" cy="1325563"/>
          </a:xfrm>
        </p:spPr>
        <p:txBody>
          <a:bodyPr/>
          <a:lstStyle/>
          <a:p>
            <a:r>
              <a:rPr lang="en-GB" b="1" dirty="0">
                <a:solidFill>
                  <a:schemeClr val="accent1">
                    <a:lumMod val="50000"/>
                  </a:schemeClr>
                </a:solidFill>
                <a:latin typeface="Aptos Display"/>
                <a:cs typeface="Calibri Light"/>
              </a:rPr>
              <a:t>METHODOLOGY</a:t>
            </a:r>
            <a:endParaRPr lang="en-GB" b="1" dirty="0">
              <a:solidFill>
                <a:schemeClr val="accent1">
                  <a:lumMod val="50000"/>
                </a:schemeClr>
              </a:solidFill>
              <a:latin typeface="Aptos Display"/>
            </a:endParaRPr>
          </a:p>
        </p:txBody>
      </p:sp>
    </p:spTree>
    <p:extLst>
      <p:ext uri="{BB962C8B-B14F-4D97-AF65-F5344CB8AC3E}">
        <p14:creationId xmlns:p14="http://schemas.microsoft.com/office/powerpoint/2010/main" val="3676162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Conclusion</a:t>
            </a:r>
          </a:p>
        </p:txBody>
      </p:sp>
      <p:sp>
        <p:nvSpPr>
          <p:cNvPr id="4" name="TextBox 3">
            <a:extLst>
              <a:ext uri="{FF2B5EF4-FFF2-40B4-BE49-F238E27FC236}">
                <a16:creationId xmlns:a16="http://schemas.microsoft.com/office/drawing/2014/main" id="{3E9C7263-19E7-BE23-6779-40F5667119F8}"/>
              </a:ext>
            </a:extLst>
          </p:cNvPr>
          <p:cNvSpPr txBox="1"/>
          <p:nvPr/>
        </p:nvSpPr>
        <p:spPr>
          <a:xfrm>
            <a:off x="6342341" y="2213743"/>
            <a:ext cx="4716512" cy="35435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As shown previously, best performing classification model is the Decision Tree model, with an accuracy of 94.44%. </a:t>
            </a:r>
            <a:endParaRPr lang="en-US" sz="2000">
              <a:latin typeface="Aptos"/>
            </a:endParaRPr>
          </a:p>
          <a:p>
            <a:pPr marL="342900" indent="-342900">
              <a:buFont typeface="Arial"/>
              <a:buChar char="•"/>
            </a:pPr>
            <a:r>
              <a:rPr lang="en-GB" sz="2000" dirty="0">
                <a:latin typeface="Aptos"/>
                <a:ea typeface="+mn-lt"/>
                <a:cs typeface="+mn-lt"/>
              </a:rPr>
              <a:t>This is explained by the confusion matrix, which shows only 1 out of 18 total results classified incorrectly (a false positive, shown in the top-right corner).</a:t>
            </a:r>
            <a:endParaRPr lang="en-GB" sz="2000">
              <a:latin typeface="Aptos"/>
            </a:endParaRPr>
          </a:p>
          <a:p>
            <a:pPr marL="342900" indent="-342900">
              <a:buFont typeface="Arial"/>
              <a:buChar char="•"/>
            </a:pPr>
            <a:r>
              <a:rPr lang="en-GB" sz="2000" dirty="0">
                <a:latin typeface="Aptos"/>
                <a:ea typeface="+mn-lt"/>
                <a:cs typeface="+mn-lt"/>
              </a:rPr>
              <a:t>The other 17 results are correctly classified (5 did not land, 12 did land).</a:t>
            </a:r>
            <a:endParaRPr lang="en-GB" sz="200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1" name="Picture 10" descr="A diagram of a confused matrix&#10;&#10;Description automatically generated">
            <a:extLst>
              <a:ext uri="{FF2B5EF4-FFF2-40B4-BE49-F238E27FC236}">
                <a16:creationId xmlns:a16="http://schemas.microsoft.com/office/drawing/2014/main" id="{C8A8F000-126F-35C5-9823-3905129B0AE4}"/>
              </a:ext>
            </a:extLst>
          </p:cNvPr>
          <p:cNvPicPr>
            <a:picLocks noChangeAspect="1"/>
          </p:cNvPicPr>
          <p:nvPr/>
        </p:nvPicPr>
        <p:blipFill>
          <a:blip r:embed="rId3"/>
          <a:stretch>
            <a:fillRect/>
          </a:stretch>
        </p:blipFill>
        <p:spPr>
          <a:xfrm>
            <a:off x="393809" y="1637642"/>
            <a:ext cx="5768209" cy="4725714"/>
          </a:xfrm>
          <a:prstGeom prst="rect">
            <a:avLst/>
          </a:prstGeom>
        </p:spPr>
      </p:pic>
    </p:spTree>
    <p:extLst>
      <p:ext uri="{BB962C8B-B14F-4D97-AF65-F5344CB8AC3E}">
        <p14:creationId xmlns:p14="http://schemas.microsoft.com/office/powerpoint/2010/main" val="2323382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t="-14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B09F-109B-ED78-23D9-BE947A101DD7}"/>
              </a:ext>
            </a:extLst>
          </p:cNvPr>
          <p:cNvSpPr>
            <a:spLocks noGrp="1"/>
          </p:cNvSpPr>
          <p:nvPr>
            <p:ph type="title"/>
          </p:nvPr>
        </p:nvSpPr>
        <p:spPr>
          <a:xfrm>
            <a:off x="1626476" y="2283263"/>
            <a:ext cx="3552497" cy="1338700"/>
          </a:xfrm>
        </p:spPr>
        <p:txBody>
          <a:bodyPr>
            <a:normAutofit/>
          </a:bodyPr>
          <a:lstStyle/>
          <a:p>
            <a:r>
              <a:rPr lang="en-GB" sz="4800" b="1" dirty="0">
                <a:solidFill>
                  <a:schemeClr val="bg1"/>
                </a:solidFill>
                <a:latin typeface="Aptos"/>
                <a:cs typeface="Calibri Light"/>
              </a:rPr>
              <a:t>Conclusion</a:t>
            </a:r>
            <a:endParaRPr lang="en-US" sz="4800" b="1">
              <a:solidFill>
                <a:schemeClr val="bg1"/>
              </a:solidFill>
              <a:latin typeface="Aptos"/>
              <a:cs typeface="Calibri Light"/>
            </a:endParaRPr>
          </a:p>
        </p:txBody>
      </p:sp>
    </p:spTree>
    <p:extLst>
      <p:ext uri="{BB962C8B-B14F-4D97-AF65-F5344CB8AC3E}">
        <p14:creationId xmlns:p14="http://schemas.microsoft.com/office/powerpoint/2010/main" val="2595320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731660" y="1066008"/>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19959" y="-2737"/>
            <a:ext cx="10515600" cy="1325563"/>
          </a:xfrm>
          <a:ln>
            <a:noFill/>
          </a:ln>
        </p:spPr>
        <p:txBody>
          <a:bodyPr>
            <a:normAutofit/>
          </a:bodyPr>
          <a:lstStyle/>
          <a:p>
            <a:r>
              <a:rPr lang="en-GB" sz="3600" dirty="0">
                <a:latin typeface="Aptos Display"/>
                <a:ea typeface="+mj-lt"/>
                <a:cs typeface="+mj-lt"/>
              </a:rPr>
              <a:t>Classification Accuracy</a:t>
            </a:r>
            <a:endParaRPr lang="en-US" dirty="0">
              <a:latin typeface="Aptos Display"/>
              <a:cs typeface="Calibri Light"/>
            </a:endParaRPr>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588579" y="1326384"/>
            <a:ext cx="11027979" cy="5454924"/>
          </a:xfrm>
        </p:spPr>
        <p:txBody>
          <a:bodyPr vert="horz" lIns="91440" tIns="45720" rIns="91440" bIns="45720" rtlCol="0" anchor="t">
            <a:noAutofit/>
          </a:bodyPr>
          <a:lstStyle/>
          <a:p>
            <a:r>
              <a:rPr lang="en-GB" sz="2000" dirty="0">
                <a:latin typeface="Aptos"/>
              </a:rPr>
              <a:t>As the number of flights increases, the rate of success at a launch site increases, with most early flights being unsuccessful. I.e. with more experience, the success rate increases. </a:t>
            </a:r>
            <a:endParaRPr lang="en-GB" sz="2000">
              <a:latin typeface="Aptos"/>
              <a:cs typeface="Calibri"/>
            </a:endParaRPr>
          </a:p>
          <a:p>
            <a:pPr lvl="1"/>
            <a:r>
              <a:rPr lang="en-GB" sz="2000" dirty="0">
                <a:latin typeface="Aptos"/>
                <a:cs typeface="Arial"/>
              </a:rPr>
              <a:t>Between 2010 and 2013, all landings were unsuccessful (success rate is 0).</a:t>
            </a:r>
          </a:p>
          <a:p>
            <a:pPr lvl="1"/>
            <a:r>
              <a:rPr lang="en-GB" sz="2000" dirty="0">
                <a:latin typeface="Aptos"/>
                <a:cs typeface="Arial"/>
              </a:rPr>
              <a:t>After 2013, the success rate generally increased, despite small dips in 2018 and 2020.</a:t>
            </a:r>
          </a:p>
          <a:p>
            <a:pPr lvl="1"/>
            <a:r>
              <a:rPr lang="en-GB" sz="2000" dirty="0">
                <a:latin typeface="Aptos"/>
                <a:cs typeface="Arial"/>
              </a:rPr>
              <a:t>After 2016, the chance of success has been more than 50%.</a:t>
            </a:r>
          </a:p>
          <a:p>
            <a:r>
              <a:rPr lang="en-GB" sz="2000" dirty="0">
                <a:latin typeface="Aptos"/>
              </a:rPr>
              <a:t>Orbit types ES-L1, GEO, HEO, and SSO have the highest (100%) success rate.</a:t>
            </a:r>
            <a:endParaRPr lang="en-GB" sz="2000" dirty="0">
              <a:latin typeface="Aptos"/>
              <a:cs typeface="Calibri"/>
            </a:endParaRPr>
          </a:p>
          <a:p>
            <a:pPr lvl="1"/>
            <a:r>
              <a:rPr lang="en-GB" sz="2000" dirty="0">
                <a:latin typeface="Aptos"/>
                <a:cs typeface="Arial"/>
              </a:rPr>
              <a:t>The 100% success rate of GEO, HEO, and ES-L1 orbits can be explained by only having 1 flight into the respective orbits.</a:t>
            </a:r>
          </a:p>
          <a:p>
            <a:pPr lvl="1"/>
            <a:r>
              <a:rPr lang="en-GB" sz="2000" dirty="0">
                <a:latin typeface="Aptos"/>
                <a:cs typeface="Arial"/>
              </a:rPr>
              <a:t>The 100% success rate in SSO is more impressive, with 5 successful flights.</a:t>
            </a:r>
          </a:p>
          <a:p>
            <a:pPr lvl="1"/>
            <a:r>
              <a:rPr lang="en-GB" sz="2000" dirty="0">
                <a:latin typeface="Aptos"/>
                <a:cs typeface="Arial"/>
              </a:rPr>
              <a:t>The orbit types PO, ISS, and LEO, have more success with heavy payloads: VLEO (Very Low Earth Orbit) launches are associated with heavier payloads, which makes intuitive sense.</a:t>
            </a:r>
          </a:p>
          <a:p>
            <a:r>
              <a:rPr lang="en-GB" sz="2000" dirty="0">
                <a:latin typeface="Aptos"/>
              </a:rPr>
              <a:t>The launch site KSC LC-39 A had the most successful launches, with 41.7% of the total successful launches, and also the highest rate of successful launches, with a 76.9% success rate.</a:t>
            </a:r>
            <a:endParaRPr lang="en-GB" sz="2000">
              <a:latin typeface="Aptos"/>
              <a:cs typeface="Calibri"/>
            </a:endParaRPr>
          </a:p>
          <a:p>
            <a:r>
              <a:rPr lang="en-GB" sz="2000" dirty="0">
                <a:latin typeface="Aptos"/>
              </a:rPr>
              <a:t>The success for massive payloads (over 4000kg) is lower than that for low payloads.</a:t>
            </a:r>
            <a:endParaRPr lang="en-GB" sz="2000">
              <a:latin typeface="Aptos"/>
              <a:cs typeface="Calibri"/>
            </a:endParaRPr>
          </a:p>
          <a:p>
            <a:r>
              <a:rPr lang="en-GB" sz="2000" dirty="0">
                <a:latin typeface="Aptos"/>
              </a:rPr>
              <a:t>The best performing classification model is the Decision Tree model, with an accuracy of 94.44%. </a:t>
            </a:r>
            <a:endParaRPr lang="en-GB" sz="200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703158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731660" y="1066008"/>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19959" y="-2737"/>
            <a:ext cx="10515600" cy="1325563"/>
          </a:xfrm>
          <a:ln>
            <a:noFill/>
          </a:ln>
        </p:spPr>
        <p:txBody>
          <a:bodyPr>
            <a:normAutofit/>
          </a:bodyPr>
          <a:lstStyle/>
          <a:p>
            <a:r>
              <a:rPr lang="en-GB" sz="3600" dirty="0">
                <a:latin typeface="Aptos Display"/>
                <a:ea typeface="+mj-lt"/>
                <a:cs typeface="+mj-lt"/>
              </a:rPr>
              <a:t>Appendix</a:t>
            </a:r>
            <a:endParaRPr lang="en-US" dirty="0"/>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693682" y="1313247"/>
            <a:ext cx="10883462" cy="5468061"/>
          </a:xfrm>
        </p:spPr>
        <p:txBody>
          <a:bodyPr vert="horz" lIns="91440" tIns="45720" rIns="91440" bIns="45720" rtlCol="0" anchor="t">
            <a:noAutofit/>
          </a:bodyPr>
          <a:lstStyle/>
          <a:p>
            <a:pPr>
              <a:buFont typeface="Calibri" panose="020B0604020202020204" pitchFamily="34" charset="0"/>
              <a:buChar char="-"/>
            </a:pPr>
            <a:r>
              <a:rPr lang="en-GB" sz="2400" dirty="0">
                <a:latin typeface="Aptos"/>
                <a:cs typeface="Calibri"/>
              </a:rPr>
              <a:t>Data Collection:</a:t>
            </a:r>
          </a:p>
          <a:p>
            <a:pPr marL="742950" lvl="1" indent="-285750"/>
            <a:r>
              <a:rPr lang="en-GB" sz="1800" dirty="0">
                <a:latin typeface="Arial"/>
                <a:cs typeface="Arial"/>
              </a:rPr>
              <a:t>Custom functions to retrieve required information</a:t>
            </a:r>
            <a:endParaRPr lang="en-US" sz="1800" dirty="0">
              <a:latin typeface="Arial"/>
              <a:cs typeface="Arial"/>
            </a:endParaRPr>
          </a:p>
          <a:p>
            <a:pPr marL="742950" lvl="1" indent="-285750"/>
            <a:r>
              <a:rPr lang="en-GB" sz="1800" dirty="0">
                <a:latin typeface="Arial"/>
                <a:cs typeface="Arial"/>
              </a:rPr>
              <a:t>Custom logic to clan the data </a:t>
            </a:r>
            <a:endParaRPr lang="en-US" sz="1800" dirty="0">
              <a:latin typeface="Arial"/>
              <a:cs typeface="Arial"/>
            </a:endParaRPr>
          </a:p>
          <a:p>
            <a:pPr marL="457200" lvl="1" indent="0">
              <a:buNone/>
            </a:pPr>
            <a:r>
              <a:rPr lang="en-GB" sz="1800" dirty="0">
                <a:latin typeface="Arial"/>
                <a:cs typeface="Arial"/>
              </a:rPr>
              <a:t>1.  SpaceX Rest API:</a:t>
            </a:r>
          </a:p>
          <a:p>
            <a:pPr lvl="1"/>
            <a:endParaRPr lang="en-GB" sz="1800" dirty="0">
              <a:latin typeface="Arial"/>
              <a:cs typeface="Arial"/>
            </a:endParaRPr>
          </a:p>
          <a:p>
            <a:pPr lvl="1"/>
            <a:endParaRPr lang="en-GB" sz="1800" dirty="0">
              <a:latin typeface="Arial"/>
              <a:cs typeface="Arial"/>
            </a:endParaRPr>
          </a:p>
          <a:p>
            <a:pPr marL="457200" lvl="1" indent="0">
              <a:buNone/>
            </a:pPr>
            <a:r>
              <a:rPr lang="en-GB" sz="1800" dirty="0">
                <a:latin typeface="Arial"/>
                <a:cs typeface="Arial"/>
              </a:rPr>
              <a:t>2.  Web Scrapping: Read Wikipedia page from its URL</a:t>
            </a:r>
            <a:endParaRPr lang="en-US" sz="1800" dirty="0">
              <a:latin typeface="Arial"/>
              <a:cs typeface="Arial"/>
            </a:endParaRPr>
          </a:p>
          <a:p>
            <a:pPr lvl="1"/>
            <a:endParaRPr lang="en-GB" sz="1800" dirty="0">
              <a:latin typeface="Arial"/>
              <a:cs typeface="Arial"/>
            </a:endParaRPr>
          </a:p>
          <a:p>
            <a:pPr lvl="1"/>
            <a:endParaRPr lang="en-GB" sz="1800" dirty="0">
              <a:latin typeface="Arial"/>
              <a:cs typeface="Arial"/>
            </a:endParaRPr>
          </a:p>
          <a:p>
            <a:pPr>
              <a:buFont typeface="Calibri" panose="020B0604020202020204" pitchFamily="34" charset="0"/>
              <a:buChar char="-"/>
            </a:pPr>
            <a:r>
              <a:rPr lang="en-GB" sz="2400" dirty="0">
                <a:latin typeface="Aptos"/>
                <a:cs typeface="Calibri"/>
              </a:rPr>
              <a:t>Data Wrangling:</a:t>
            </a:r>
          </a:p>
          <a:p>
            <a:pPr lvl="1"/>
            <a:r>
              <a:rPr lang="en-GB" sz="1800" dirty="0">
                <a:latin typeface="Aptos"/>
                <a:ea typeface="+mn-lt"/>
                <a:cs typeface="+mn-lt"/>
              </a:rPr>
              <a:t>Exploratory Data Analysis</a:t>
            </a:r>
            <a:endParaRPr lang="en-GB" sz="1800">
              <a:latin typeface="Aptos"/>
              <a:cs typeface="Calibri"/>
            </a:endParaRPr>
          </a:p>
          <a:p>
            <a:pPr lvl="1"/>
            <a:r>
              <a:rPr lang="en-GB" sz="1800" dirty="0">
                <a:latin typeface="Aptos"/>
                <a:ea typeface="+mn-lt"/>
                <a:cs typeface="+mn-lt"/>
              </a:rPr>
              <a:t>Determine Training Labels</a:t>
            </a:r>
            <a:endParaRPr lang="en-GB" sz="1800">
              <a:latin typeface="Aptos"/>
              <a:cs typeface="Calibri"/>
            </a:endParaRPr>
          </a:p>
          <a:p>
            <a:pPr marL="457200" lvl="1" indent="0">
              <a:buNone/>
            </a:pPr>
            <a:r>
              <a:rPr lang="en-GB" sz="1800" dirty="0">
                <a:latin typeface="Aptos"/>
                <a:cs typeface="Calibri"/>
              </a:rPr>
              <a:t> If Outcome is in state </a:t>
            </a:r>
            <a:r>
              <a:rPr lang="en-GB" sz="1800" dirty="0">
                <a:ea typeface="+mn-lt"/>
                <a:cs typeface="+mn-lt"/>
              </a:rPr>
              <a:t>{'False ASDS', 'False Ocean',</a:t>
            </a:r>
            <a:endParaRPr lang="en-GB" sz="1800">
              <a:latin typeface="Aptos"/>
              <a:ea typeface="+mn-lt"/>
              <a:cs typeface="+mn-lt"/>
            </a:endParaRPr>
          </a:p>
          <a:p>
            <a:pPr marL="457200" lvl="1" indent="0">
              <a:buNone/>
            </a:pPr>
            <a:r>
              <a:rPr lang="en-GB" sz="1800" dirty="0">
                <a:ea typeface="+mn-lt"/>
                <a:cs typeface="+mn-lt"/>
              </a:rPr>
              <a:t>     'False RTLS', 'None ASDS', 'None None'}</a:t>
            </a:r>
            <a:endParaRPr lang="en-GB" sz="1800" dirty="0">
              <a:latin typeface="Aptos"/>
              <a:ea typeface="+mn-lt"/>
              <a:cs typeface="+mn-lt"/>
            </a:endParaRPr>
          </a:p>
          <a:p>
            <a:pPr marL="457200" lvl="1" indent="0">
              <a:buNone/>
            </a:pPr>
            <a:r>
              <a:rPr lang="en-GB" sz="1800" dirty="0">
                <a:latin typeface="Aptos"/>
                <a:cs typeface="Calibri"/>
              </a:rPr>
              <a:t>  then </a:t>
            </a:r>
            <a:r>
              <a:rPr lang="en-GB" sz="1800" dirty="0" err="1">
                <a:latin typeface="Aptos"/>
                <a:cs typeface="Calibri"/>
              </a:rPr>
              <a:t>landing_class</a:t>
            </a:r>
            <a:r>
              <a:rPr lang="en-GB" sz="1800" dirty="0">
                <a:latin typeface="Aptos"/>
                <a:cs typeface="Calibri"/>
              </a:rPr>
              <a:t> = 0</a:t>
            </a:r>
            <a:endParaRPr lang="en-GB"/>
          </a:p>
          <a:p>
            <a:pPr marL="457200" lvl="1" indent="0">
              <a:buNone/>
            </a:pPr>
            <a:r>
              <a:rPr lang="en-GB" sz="1800">
                <a:latin typeface="Aptos"/>
                <a:cs typeface="Calibri"/>
              </a:rPr>
              <a:t> </a:t>
            </a:r>
            <a:r>
              <a:rPr lang="en-GB" sz="1800" dirty="0">
                <a:latin typeface="Aptos"/>
                <a:cs typeface="Calibri"/>
              </a:rPr>
              <a:t>Else      </a:t>
            </a:r>
            <a:r>
              <a:rPr lang="en-GB" sz="1800" err="1">
                <a:ea typeface="+mn-lt"/>
                <a:cs typeface="+mn-lt"/>
              </a:rPr>
              <a:t>landing_class</a:t>
            </a:r>
            <a:r>
              <a:rPr lang="en-GB" sz="1800" dirty="0">
                <a:ea typeface="+mn-lt"/>
                <a:cs typeface="+mn-lt"/>
              </a:rPr>
              <a:t> = 1</a:t>
            </a:r>
          </a:p>
          <a:p>
            <a:pPr marL="457200" lvl="1" indent="0">
              <a:buNone/>
            </a:pPr>
            <a:endParaRPr lang="en-GB" sz="1800" dirty="0">
              <a:latin typeface="Aptos"/>
              <a:cs typeface="Calibri"/>
            </a:endParaRPr>
          </a:p>
          <a:p>
            <a:pPr lvl="1"/>
            <a:endParaRPr lang="en-GB" sz="1800" dirty="0">
              <a:latin typeface="Aptos"/>
              <a:cs typeface="Calibri"/>
            </a:endParaRPr>
          </a:p>
          <a:p>
            <a:pPr lvl="1"/>
            <a:endParaRPr lang="en-GB" sz="1800" dirty="0">
              <a:latin typeface="Aptos"/>
              <a:cs typeface="Calibri"/>
            </a:endParaRPr>
          </a:p>
          <a:p>
            <a:pPr lvl="1"/>
            <a:endParaRPr lang="en-GB" sz="2000" dirty="0">
              <a:latin typeface="Calibri"/>
              <a:cs typeface="Calibri"/>
            </a:endParaRPr>
          </a:p>
          <a:p>
            <a:pPr marL="457200" lvl="1" indent="0">
              <a:buNone/>
            </a:pPr>
            <a:endParaRPr lang="en-GB" sz="16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3" name="Picture 2" descr="A close-up of a white card&#10;&#10;Description automatically generated">
            <a:extLst>
              <a:ext uri="{FF2B5EF4-FFF2-40B4-BE49-F238E27FC236}">
                <a16:creationId xmlns:a16="http://schemas.microsoft.com/office/drawing/2014/main" id="{6CB9CFCA-26A5-099F-D0F9-E36607E39C29}"/>
              </a:ext>
            </a:extLst>
          </p:cNvPr>
          <p:cNvPicPr>
            <a:picLocks noChangeAspect="1"/>
          </p:cNvPicPr>
          <p:nvPr/>
        </p:nvPicPr>
        <p:blipFill>
          <a:blip r:embed="rId3"/>
          <a:stretch>
            <a:fillRect/>
          </a:stretch>
        </p:blipFill>
        <p:spPr>
          <a:xfrm>
            <a:off x="3878482" y="2398330"/>
            <a:ext cx="5591175" cy="800100"/>
          </a:xfrm>
          <a:prstGeom prst="rect">
            <a:avLst/>
          </a:prstGeom>
        </p:spPr>
      </p:pic>
      <p:pic>
        <p:nvPicPr>
          <p:cNvPr id="4" name="Picture 3" descr="A close up of a text&#10;&#10;Description automatically generated">
            <a:extLst>
              <a:ext uri="{FF2B5EF4-FFF2-40B4-BE49-F238E27FC236}">
                <a16:creationId xmlns:a16="http://schemas.microsoft.com/office/drawing/2014/main" id="{1164AD81-4972-F18C-66C4-20E92BE87D7C}"/>
              </a:ext>
            </a:extLst>
          </p:cNvPr>
          <p:cNvPicPr>
            <a:picLocks noChangeAspect="1"/>
          </p:cNvPicPr>
          <p:nvPr/>
        </p:nvPicPr>
        <p:blipFill>
          <a:blip r:embed="rId4"/>
          <a:stretch>
            <a:fillRect/>
          </a:stretch>
        </p:blipFill>
        <p:spPr>
          <a:xfrm>
            <a:off x="3872734" y="3604227"/>
            <a:ext cx="4972050" cy="542925"/>
          </a:xfrm>
          <a:prstGeom prst="rect">
            <a:avLst/>
          </a:prstGeom>
        </p:spPr>
      </p:pic>
      <p:pic>
        <p:nvPicPr>
          <p:cNvPr id="6" name="Picture 5">
            <a:extLst>
              <a:ext uri="{FF2B5EF4-FFF2-40B4-BE49-F238E27FC236}">
                <a16:creationId xmlns:a16="http://schemas.microsoft.com/office/drawing/2014/main" id="{8227B111-068C-84FA-88EE-0F23046C120D}"/>
              </a:ext>
            </a:extLst>
          </p:cNvPr>
          <p:cNvPicPr>
            <a:picLocks noChangeAspect="1"/>
          </p:cNvPicPr>
          <p:nvPr/>
        </p:nvPicPr>
        <p:blipFill>
          <a:blip r:embed="rId5"/>
          <a:stretch>
            <a:fillRect/>
          </a:stretch>
        </p:blipFill>
        <p:spPr>
          <a:xfrm>
            <a:off x="6618068" y="4951851"/>
            <a:ext cx="3895725" cy="1552575"/>
          </a:xfrm>
          <a:prstGeom prst="rect">
            <a:avLst/>
          </a:prstGeom>
        </p:spPr>
      </p:pic>
    </p:spTree>
    <p:extLst>
      <p:ext uri="{BB962C8B-B14F-4D97-AF65-F5344CB8AC3E}">
        <p14:creationId xmlns:p14="http://schemas.microsoft.com/office/powerpoint/2010/main" val="157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33096" y="-2737"/>
            <a:ext cx="10515600" cy="944563"/>
          </a:xfrm>
          <a:ln>
            <a:noFill/>
          </a:ln>
        </p:spPr>
        <p:txBody>
          <a:bodyPr>
            <a:normAutofit/>
          </a:bodyPr>
          <a:lstStyle/>
          <a:p>
            <a:r>
              <a:rPr lang="en-GB" sz="2800" dirty="0">
                <a:latin typeface="Aptos Display"/>
                <a:ea typeface="+mj-lt"/>
                <a:cs typeface="+mj-lt"/>
              </a:rPr>
              <a:t>Cont. Appendix</a:t>
            </a:r>
            <a:endParaRPr lang="en-US" sz="2800">
              <a:latin typeface="Aptos Display"/>
            </a:endParaRPr>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733096" y="945385"/>
            <a:ext cx="10883462" cy="5468061"/>
          </a:xfrm>
        </p:spPr>
        <p:txBody>
          <a:bodyPr vert="horz" lIns="91440" tIns="45720" rIns="91440" bIns="45720" rtlCol="0" anchor="t">
            <a:noAutofit/>
          </a:bodyPr>
          <a:lstStyle/>
          <a:p>
            <a:pPr>
              <a:buFont typeface="Calibri" panose="020B0604020202020204" pitchFamily="34" charset="0"/>
              <a:buChar char="-"/>
            </a:pPr>
            <a:r>
              <a:rPr lang="en-GB" sz="2400" dirty="0">
                <a:latin typeface="Aptos"/>
                <a:cs typeface="Calibri"/>
              </a:rPr>
              <a:t>Data Visualization:</a:t>
            </a:r>
          </a:p>
          <a:p>
            <a:pPr marL="742950" lvl="1" indent="-285750"/>
            <a:r>
              <a:rPr lang="en-GB" sz="1800" dirty="0">
                <a:latin typeface="Arial"/>
                <a:cs typeface="Arial"/>
              </a:rPr>
              <a:t>Plotting different types of plots to identify relationship between each entity.</a:t>
            </a:r>
            <a:endParaRPr lang="en-US" sz="1800" dirty="0">
              <a:latin typeface="Arial"/>
              <a:cs typeface="Arial"/>
            </a:endParaRPr>
          </a:p>
          <a:p>
            <a:pPr marL="742950" lvl="1" indent="-285750"/>
            <a:r>
              <a:rPr lang="en-GB" sz="1800" dirty="0">
                <a:latin typeface="Arial"/>
                <a:cs typeface="Arial"/>
              </a:rPr>
              <a:t>Types of plots used: Scatter plot, Bar chart and Line chart</a:t>
            </a:r>
          </a:p>
          <a:p>
            <a:pPr marL="742950" lvl="1" indent="-285750"/>
            <a:r>
              <a:rPr lang="en-GB" sz="1800" dirty="0">
                <a:latin typeface="Arial"/>
                <a:cs typeface="Arial"/>
              </a:rPr>
              <a:t>Libraries used: Seaborn and Matplotlib</a:t>
            </a:r>
          </a:p>
          <a:p>
            <a:pPr marL="742950" lvl="1" indent="-285750"/>
            <a:r>
              <a:rPr lang="en-GB" sz="1800" dirty="0">
                <a:latin typeface="Arial"/>
                <a:cs typeface="Arial"/>
              </a:rPr>
              <a:t>Features Engineering: Identifying features that can be used in success prediction.</a:t>
            </a:r>
          </a:p>
          <a:p>
            <a:pPr lvl="1"/>
            <a:endParaRPr lang="en-GB" sz="1800" dirty="0">
              <a:latin typeface="Arial"/>
              <a:cs typeface="Arial"/>
            </a:endParaRPr>
          </a:p>
          <a:p>
            <a:pPr lvl="1"/>
            <a:endParaRPr lang="en-GB" sz="1800" dirty="0">
              <a:latin typeface="Arial"/>
              <a:cs typeface="Arial"/>
            </a:endParaRPr>
          </a:p>
          <a:p>
            <a:pPr marL="457200" lvl="1" indent="0">
              <a:buNone/>
            </a:pPr>
            <a:r>
              <a:rPr lang="en-GB" sz="1800" dirty="0">
                <a:latin typeface="Arial"/>
                <a:cs typeface="Arial"/>
              </a:rPr>
              <a:t>  Creating dummy categorical columns</a:t>
            </a:r>
          </a:p>
          <a:p>
            <a:pPr lvl="1"/>
            <a:endParaRPr lang="en-GB" sz="1800" dirty="0">
              <a:latin typeface="Arial"/>
              <a:cs typeface="Arial"/>
            </a:endParaRPr>
          </a:p>
          <a:p>
            <a:pPr lvl="1"/>
            <a:endParaRPr lang="en-GB" sz="1800" dirty="0">
              <a:latin typeface="Arial"/>
              <a:cs typeface="Arial"/>
            </a:endParaRPr>
          </a:p>
          <a:p>
            <a:pPr>
              <a:buFont typeface="Calibri" panose="020B0604020202020204" pitchFamily="34" charset="0"/>
              <a:buChar char="-"/>
            </a:pPr>
            <a:r>
              <a:rPr lang="en-GB" sz="2400" dirty="0">
                <a:latin typeface="Aptos"/>
                <a:cs typeface="Calibri"/>
              </a:rPr>
              <a:t>SQL:</a:t>
            </a:r>
          </a:p>
          <a:p>
            <a:pPr lvl="1"/>
            <a:r>
              <a:rPr lang="en-GB" sz="1800" dirty="0">
                <a:latin typeface="Aptos"/>
                <a:ea typeface="+mn-lt"/>
                <a:cs typeface="+mn-lt"/>
              </a:rPr>
              <a:t>Connecting to database</a:t>
            </a:r>
            <a:endParaRPr lang="en-GB" sz="1800" dirty="0">
              <a:latin typeface="Aptos"/>
              <a:cs typeface="Calibri"/>
            </a:endParaRPr>
          </a:p>
          <a:p>
            <a:pPr lvl="1"/>
            <a:endParaRPr lang="en-GB" sz="1800" dirty="0">
              <a:latin typeface="Aptos"/>
              <a:ea typeface="+mn-lt"/>
              <a:cs typeface="+mn-lt"/>
            </a:endParaRPr>
          </a:p>
          <a:p>
            <a:pPr lvl="1"/>
            <a:r>
              <a:rPr lang="en-GB" sz="1800" dirty="0">
                <a:latin typeface="Aptos"/>
                <a:cs typeface="Calibri"/>
              </a:rPr>
              <a:t>Read data into a table</a:t>
            </a:r>
          </a:p>
          <a:p>
            <a:pPr lvl="1"/>
            <a:endParaRPr lang="en-GB" sz="1800" dirty="0">
              <a:latin typeface="Aptos"/>
              <a:cs typeface="Calibri"/>
            </a:endParaRPr>
          </a:p>
          <a:p>
            <a:pPr lvl="1"/>
            <a:endParaRPr lang="en-GB" sz="1800" dirty="0">
              <a:latin typeface="Aptos"/>
              <a:cs typeface="Calibri"/>
            </a:endParaRPr>
          </a:p>
          <a:p>
            <a:pPr lvl="1"/>
            <a:endParaRPr lang="en-GB" sz="1800" dirty="0">
              <a:latin typeface="Aptos"/>
              <a:cs typeface="Calibri"/>
            </a:endParaRPr>
          </a:p>
          <a:p>
            <a:pPr lvl="1"/>
            <a:endParaRPr lang="en-GB" sz="2000" dirty="0">
              <a:latin typeface="Calibri"/>
              <a:cs typeface="Calibri"/>
            </a:endParaRPr>
          </a:p>
          <a:p>
            <a:pPr marL="457200" lvl="1" indent="0">
              <a:buNone/>
            </a:pPr>
            <a:endParaRPr lang="en-GB" sz="16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9" name="Picture 8" descr="A close up of a text&#10;&#10;Description automatically generated">
            <a:extLst>
              <a:ext uri="{FF2B5EF4-FFF2-40B4-BE49-F238E27FC236}">
                <a16:creationId xmlns:a16="http://schemas.microsoft.com/office/drawing/2014/main" id="{9C4F4AB0-25C7-FB63-1073-BAE0CD35E5F7}"/>
              </a:ext>
            </a:extLst>
          </p:cNvPr>
          <p:cNvPicPr>
            <a:picLocks noChangeAspect="1"/>
          </p:cNvPicPr>
          <p:nvPr/>
        </p:nvPicPr>
        <p:blipFill>
          <a:blip r:embed="rId3"/>
          <a:stretch>
            <a:fillRect/>
          </a:stretch>
        </p:blipFill>
        <p:spPr>
          <a:xfrm>
            <a:off x="1789057" y="2586695"/>
            <a:ext cx="8390540" cy="462784"/>
          </a:xfrm>
          <a:prstGeom prst="rect">
            <a:avLst/>
          </a:prstGeom>
        </p:spPr>
      </p:pic>
      <p:pic>
        <p:nvPicPr>
          <p:cNvPr id="10" name="Picture 9">
            <a:extLst>
              <a:ext uri="{FF2B5EF4-FFF2-40B4-BE49-F238E27FC236}">
                <a16:creationId xmlns:a16="http://schemas.microsoft.com/office/drawing/2014/main" id="{F7B12A95-F70E-19F8-673F-4F3756A2B14F}"/>
              </a:ext>
            </a:extLst>
          </p:cNvPr>
          <p:cNvPicPr>
            <a:picLocks noChangeAspect="1"/>
          </p:cNvPicPr>
          <p:nvPr/>
        </p:nvPicPr>
        <p:blipFill>
          <a:blip r:embed="rId4"/>
          <a:stretch>
            <a:fillRect/>
          </a:stretch>
        </p:blipFill>
        <p:spPr>
          <a:xfrm>
            <a:off x="1793819" y="3680263"/>
            <a:ext cx="4505325" cy="285750"/>
          </a:xfrm>
          <a:prstGeom prst="rect">
            <a:avLst/>
          </a:prstGeom>
        </p:spPr>
      </p:pic>
      <p:pic>
        <p:nvPicPr>
          <p:cNvPr id="11" name="Picture 10" descr="A close-up of a computer code&#10;&#10;Description automatically generated">
            <a:extLst>
              <a:ext uri="{FF2B5EF4-FFF2-40B4-BE49-F238E27FC236}">
                <a16:creationId xmlns:a16="http://schemas.microsoft.com/office/drawing/2014/main" id="{1944528A-24CD-B0CD-992B-7E54394FBAA4}"/>
              </a:ext>
            </a:extLst>
          </p:cNvPr>
          <p:cNvPicPr>
            <a:picLocks noChangeAspect="1"/>
          </p:cNvPicPr>
          <p:nvPr/>
        </p:nvPicPr>
        <p:blipFill>
          <a:blip r:embed="rId5"/>
          <a:stretch>
            <a:fillRect/>
          </a:stretch>
        </p:blipFill>
        <p:spPr>
          <a:xfrm>
            <a:off x="4286085" y="4501383"/>
            <a:ext cx="4276725" cy="666750"/>
          </a:xfrm>
          <a:prstGeom prst="rect">
            <a:avLst/>
          </a:prstGeom>
        </p:spPr>
      </p:pic>
      <p:pic>
        <p:nvPicPr>
          <p:cNvPr id="12" name="Picture 11" descr="A close-up of a text&#10;&#10;Description automatically generated">
            <a:extLst>
              <a:ext uri="{FF2B5EF4-FFF2-40B4-BE49-F238E27FC236}">
                <a16:creationId xmlns:a16="http://schemas.microsoft.com/office/drawing/2014/main" id="{33E75014-05CE-B7D7-CFBD-27552AAB756D}"/>
              </a:ext>
            </a:extLst>
          </p:cNvPr>
          <p:cNvPicPr>
            <a:picLocks noChangeAspect="1"/>
          </p:cNvPicPr>
          <p:nvPr/>
        </p:nvPicPr>
        <p:blipFill>
          <a:blip r:embed="rId6"/>
          <a:stretch>
            <a:fillRect/>
          </a:stretch>
        </p:blipFill>
        <p:spPr>
          <a:xfrm>
            <a:off x="2219982" y="5599223"/>
            <a:ext cx="7410450" cy="809625"/>
          </a:xfrm>
          <a:prstGeom prst="rect">
            <a:avLst/>
          </a:prstGeom>
        </p:spPr>
      </p:pic>
    </p:spTree>
    <p:extLst>
      <p:ext uri="{BB962C8B-B14F-4D97-AF65-F5344CB8AC3E}">
        <p14:creationId xmlns:p14="http://schemas.microsoft.com/office/powerpoint/2010/main" val="3126836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03-6F2F-4DC8-2BB7-03011C725850}"/>
              </a:ext>
            </a:extLst>
          </p:cNvPr>
          <p:cNvSpPr>
            <a:spLocks noGrp="1"/>
          </p:cNvSpPr>
          <p:nvPr>
            <p:ph type="title"/>
          </p:nvPr>
        </p:nvSpPr>
        <p:spPr>
          <a:xfrm>
            <a:off x="4319752" y="2480332"/>
            <a:ext cx="3710152" cy="1338700"/>
          </a:xfrm>
        </p:spPr>
        <p:txBody>
          <a:bodyPr>
            <a:normAutofit/>
          </a:bodyPr>
          <a:lstStyle/>
          <a:p>
            <a:pPr algn="ctr"/>
            <a:r>
              <a:rPr lang="en-GB" sz="4800" b="1" dirty="0">
                <a:solidFill>
                  <a:schemeClr val="bg1"/>
                </a:solidFill>
                <a:latin typeface="Aptos"/>
                <a:cs typeface="Calibri Light"/>
              </a:rPr>
              <a:t>Thank You!</a:t>
            </a:r>
          </a:p>
        </p:txBody>
      </p:sp>
    </p:spTree>
    <p:extLst>
      <p:ext uri="{BB962C8B-B14F-4D97-AF65-F5344CB8AC3E}">
        <p14:creationId xmlns:p14="http://schemas.microsoft.com/office/powerpoint/2010/main" val="21860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128643"/>
            <a:ext cx="10515600" cy="1049666"/>
          </a:xfrm>
          <a:ln>
            <a:noFill/>
          </a:ln>
        </p:spPr>
        <p:txBody>
          <a:bodyPr>
            <a:normAutofit/>
          </a:bodyPr>
          <a:lstStyle/>
          <a:p>
            <a:r>
              <a:rPr lang="en-GB" sz="4000" dirty="0">
                <a:latin typeface="Aptos Display"/>
                <a:ea typeface="Calibri Light"/>
                <a:cs typeface="Calibri Light"/>
              </a:rPr>
              <a:t>Methodology Summary:</a:t>
            </a:r>
            <a:endParaRPr lang="en-US" sz="4000">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1" y="1418351"/>
            <a:ext cx="10515600" cy="5560025"/>
          </a:xfrm>
        </p:spPr>
        <p:txBody>
          <a:bodyPr vert="horz" lIns="91440" tIns="45720" rIns="91440" bIns="45720" rtlCol="0" anchor="t">
            <a:normAutofit lnSpcReduction="10000"/>
          </a:bodyPr>
          <a:lstStyle/>
          <a:p>
            <a:pPr marL="857250" lvl="1" indent="-457200"/>
            <a:r>
              <a:rPr lang="en-GB" sz="2600" dirty="0">
                <a:latin typeface="Aptos"/>
                <a:ea typeface="Calibri" panose="020F0502020204030204"/>
                <a:cs typeface="Arial"/>
              </a:rPr>
              <a:t>Data Collection:</a:t>
            </a:r>
            <a:endParaRPr lang="en-US" sz="2600">
              <a:latin typeface="Aptos"/>
              <a:cs typeface="Calibri"/>
            </a:endParaRPr>
          </a:p>
          <a:p>
            <a:pPr marL="1314450" lvl="2" indent="-457200"/>
            <a:r>
              <a:rPr lang="en-GB" sz="2200" dirty="0">
                <a:latin typeface="Aptos"/>
                <a:ea typeface="Calibri" panose="020F0502020204030204"/>
                <a:cs typeface="Arial"/>
              </a:rPr>
              <a:t>Using SpaceX REST API</a:t>
            </a:r>
          </a:p>
          <a:p>
            <a:pPr marL="1314450" lvl="2" indent="-457200"/>
            <a:r>
              <a:rPr lang="en-GB" sz="2200" dirty="0">
                <a:latin typeface="Aptos"/>
                <a:ea typeface="Calibri" panose="020F0502020204030204"/>
                <a:cs typeface="Arial"/>
              </a:rPr>
              <a:t>Web scraping</a:t>
            </a:r>
          </a:p>
          <a:p>
            <a:pPr marL="1314450" lvl="2" indent="-457200"/>
            <a:endParaRPr lang="en-GB" sz="2100" dirty="0">
              <a:latin typeface="Aptos"/>
              <a:ea typeface="Calibri" panose="020F0502020204030204"/>
              <a:cs typeface="Arial"/>
            </a:endParaRPr>
          </a:p>
          <a:p>
            <a:pPr marL="857250" lvl="1" indent="-457200"/>
            <a:r>
              <a:rPr lang="en-GB" sz="2600" dirty="0">
                <a:latin typeface="Aptos"/>
                <a:ea typeface="Calibri" panose="020F0502020204030204"/>
                <a:cs typeface="Arial"/>
              </a:rPr>
              <a:t>Data Wrangling:</a:t>
            </a:r>
          </a:p>
          <a:p>
            <a:pPr marL="1314450" lvl="2" indent="-457200"/>
            <a:r>
              <a:rPr lang="en-GB" sz="2200" dirty="0">
                <a:latin typeface="Aptos"/>
                <a:ea typeface="+mn-lt"/>
                <a:cs typeface="+mn-lt"/>
              </a:rPr>
              <a:t>.</a:t>
            </a:r>
            <a:r>
              <a:rPr lang="en-GB" sz="2200" i="1" err="1">
                <a:latin typeface="Aptos"/>
                <a:ea typeface="+mn-lt"/>
                <a:cs typeface="+mn-lt"/>
              </a:rPr>
              <a:t>fillna</a:t>
            </a:r>
            <a:r>
              <a:rPr lang="en-GB" sz="2200" i="1" dirty="0">
                <a:latin typeface="Aptos"/>
                <a:ea typeface="+mn-lt"/>
                <a:cs typeface="+mn-lt"/>
              </a:rPr>
              <a:t>(): </a:t>
            </a:r>
            <a:r>
              <a:rPr lang="en-GB" sz="2200" dirty="0">
                <a:solidFill>
                  <a:srgbClr val="000000"/>
                </a:solidFill>
                <a:latin typeface="Aptos"/>
                <a:ea typeface="+mn-lt"/>
                <a:cs typeface="Arial"/>
              </a:rPr>
              <a:t>To remove</a:t>
            </a:r>
            <a:r>
              <a:rPr lang="en-GB" sz="2200" dirty="0">
                <a:latin typeface="Aptos"/>
                <a:ea typeface="Calibri" panose="020F0502020204030204"/>
                <a:cs typeface="Arial"/>
              </a:rPr>
              <a:t> Null/Undefined values</a:t>
            </a:r>
            <a:endParaRPr lang="en-GB" sz="2200" i="1">
              <a:solidFill>
                <a:schemeClr val="accent1">
                  <a:lumMod val="75000"/>
                </a:schemeClr>
              </a:solidFill>
              <a:latin typeface="Aptos"/>
              <a:ea typeface="Calibri" panose="020F0502020204030204"/>
              <a:cs typeface="Arial"/>
            </a:endParaRPr>
          </a:p>
          <a:p>
            <a:pPr marL="1314450" lvl="2" indent="-457200"/>
            <a:r>
              <a:rPr lang="en-GB" sz="2200" i="1" dirty="0">
                <a:latin typeface="Aptos"/>
                <a:ea typeface="Calibri" panose="020F0502020204030204"/>
                <a:cs typeface="Arial"/>
              </a:rPr>
              <a:t>.</a:t>
            </a:r>
            <a:r>
              <a:rPr lang="en-GB" sz="2200" i="1" err="1">
                <a:latin typeface="Aptos"/>
                <a:ea typeface="Calibri" panose="020F0502020204030204"/>
                <a:cs typeface="Arial"/>
              </a:rPr>
              <a:t>value_counts</a:t>
            </a:r>
            <a:r>
              <a:rPr lang="en-GB" sz="2200" i="1" dirty="0">
                <a:latin typeface="Aptos"/>
                <a:ea typeface="Calibri" panose="020F0502020204030204"/>
                <a:cs typeface="Arial"/>
              </a:rPr>
              <a:t>(): </a:t>
            </a:r>
            <a:r>
              <a:rPr lang="en-GB" sz="2200" dirty="0">
                <a:latin typeface="Aptos"/>
                <a:ea typeface="Calibri" panose="020F0502020204030204"/>
                <a:cs typeface="Arial"/>
              </a:rPr>
              <a:t>To determine the following</a:t>
            </a:r>
            <a:endParaRPr lang="en-GB" sz="2200">
              <a:latin typeface="Aptos"/>
              <a:cs typeface="Calibri" panose="020F0502020204030204"/>
            </a:endParaRPr>
          </a:p>
          <a:p>
            <a:pPr marL="1657350" lvl="3" indent="-342900">
              <a:buAutoNum type="romanUcPeriod"/>
            </a:pPr>
            <a:r>
              <a:rPr lang="en-GB" sz="2000" dirty="0">
                <a:latin typeface="Aptos"/>
                <a:ea typeface="Calibri" panose="020F0502020204030204"/>
                <a:cs typeface="Arial"/>
              </a:rPr>
              <a:t> Number of launches on each site</a:t>
            </a:r>
          </a:p>
          <a:p>
            <a:pPr marL="1657350" lvl="3" indent="-342900">
              <a:buAutoNum type="romanUcPeriod"/>
            </a:pPr>
            <a:r>
              <a:rPr lang="en-GB" sz="2000" dirty="0">
                <a:latin typeface="Aptos"/>
                <a:ea typeface="Calibri" panose="020F0502020204030204"/>
                <a:cs typeface="Arial"/>
              </a:rPr>
              <a:t> Number and occurrence of each orbit</a:t>
            </a:r>
          </a:p>
          <a:p>
            <a:pPr marL="1657350" lvl="3" indent="-342900">
              <a:buAutoNum type="romanUcPeriod"/>
            </a:pPr>
            <a:r>
              <a:rPr lang="en-GB" sz="2000" dirty="0">
                <a:latin typeface="Aptos"/>
                <a:ea typeface="Calibri" panose="020F0502020204030204"/>
                <a:cs typeface="Arial"/>
              </a:rPr>
              <a:t> Number and occurrence of mission outcome per orbit type</a:t>
            </a:r>
          </a:p>
          <a:p>
            <a:pPr marL="1314450" lvl="2" indent="-457200">
              <a:buFont typeface="Arial"/>
              <a:buChar char="•"/>
            </a:pPr>
            <a:r>
              <a:rPr lang="en-GB" sz="2200" dirty="0">
                <a:latin typeface="Aptos"/>
                <a:cs typeface="Arial"/>
              </a:rPr>
              <a:t>Adding a landing outcome label</a:t>
            </a:r>
          </a:p>
          <a:p>
            <a:pPr marL="1314450" lvl="2" indent="-457200">
              <a:buFont typeface="Arial"/>
            </a:pPr>
            <a:endParaRPr lang="en-GB" sz="2100" dirty="0">
              <a:latin typeface="Aptos"/>
              <a:ea typeface="Calibri" panose="020F0502020204030204"/>
              <a:cs typeface="Arial"/>
            </a:endParaRPr>
          </a:p>
          <a:p>
            <a:pPr marL="857250" lvl="1" indent="-457200"/>
            <a:r>
              <a:rPr lang="en-GB" sz="2600" dirty="0">
                <a:latin typeface="Aptos"/>
                <a:ea typeface="Calibri" panose="020F0502020204030204"/>
                <a:cs typeface="Arial"/>
              </a:rPr>
              <a:t>Exploratory Data Analysis:</a:t>
            </a:r>
          </a:p>
          <a:p>
            <a:pPr marL="1314450" lvl="2" indent="-457200"/>
            <a:r>
              <a:rPr lang="en-GB" sz="2200" dirty="0">
                <a:latin typeface="Aptos"/>
                <a:ea typeface="Calibri" panose="020F0502020204030204"/>
                <a:cs typeface="Arial"/>
              </a:rPr>
              <a:t>Using </a:t>
            </a:r>
            <a:r>
              <a:rPr lang="en-GB" sz="2200" i="1" dirty="0">
                <a:latin typeface="Aptos"/>
                <a:ea typeface="Calibri" panose="020F0502020204030204"/>
                <a:cs typeface="Arial"/>
              </a:rPr>
              <a:t>SQL </a:t>
            </a:r>
            <a:r>
              <a:rPr lang="en-GB" sz="2200" dirty="0">
                <a:latin typeface="Aptos"/>
                <a:ea typeface="Calibri" panose="020F0502020204030204"/>
                <a:cs typeface="Arial"/>
              </a:rPr>
              <a:t>for data manipulation on SpaceX dataset</a:t>
            </a:r>
          </a:p>
          <a:p>
            <a:pPr marL="1314450" lvl="2" indent="-457200"/>
            <a:r>
              <a:rPr lang="en-GB" sz="2200" dirty="0">
                <a:latin typeface="Aptos"/>
                <a:ea typeface="Calibri" panose="020F0502020204030204"/>
                <a:cs typeface="Arial"/>
              </a:rPr>
              <a:t>Visual representation to identify pattern and relationship between variables using </a:t>
            </a:r>
            <a:r>
              <a:rPr lang="en-GB" sz="2200" i="1" dirty="0">
                <a:latin typeface="Aptos"/>
                <a:ea typeface="Calibri" panose="020F0502020204030204"/>
                <a:cs typeface="Arial"/>
              </a:rPr>
              <a:t>Pandas</a:t>
            </a:r>
            <a:r>
              <a:rPr lang="en-GB" sz="2200" dirty="0">
                <a:latin typeface="Aptos"/>
                <a:ea typeface="Calibri" panose="020F0502020204030204"/>
                <a:cs typeface="Arial"/>
              </a:rPr>
              <a:t> and </a:t>
            </a:r>
            <a:r>
              <a:rPr lang="en-GB" sz="2200" i="1" dirty="0">
                <a:latin typeface="Aptos"/>
                <a:ea typeface="Calibri" panose="020F0502020204030204"/>
                <a:cs typeface="Arial"/>
              </a:rPr>
              <a:t>Matplotlib</a:t>
            </a:r>
            <a:endParaRPr lang="en-GB" sz="2200">
              <a:latin typeface="Aptos"/>
              <a:ea typeface="Calibri" panose="020F0502020204030204"/>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Picture 5" descr="Falcon 9 png images | PNGWing">
            <a:extLst>
              <a:ext uri="{FF2B5EF4-FFF2-40B4-BE49-F238E27FC236}">
                <a16:creationId xmlns:a16="http://schemas.microsoft.com/office/drawing/2014/main" id="{409C2AA6-8430-10BB-16A3-4102AB06C596}"/>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66007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838200" y="759262"/>
            <a:ext cx="10515600" cy="944563"/>
          </a:xfrm>
        </p:spPr>
        <p:txBody>
          <a:bodyPr>
            <a:normAutofit/>
          </a:bodyPr>
          <a:lstStyle/>
          <a:p>
            <a:r>
              <a:rPr lang="en-GB" sz="2800" dirty="0">
                <a:latin typeface="Aptos Display"/>
                <a:ea typeface="+mj-lt"/>
                <a:cs typeface="+mj-lt"/>
              </a:rPr>
              <a:t>Contd. Methodology Summary..</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p:txBody>
          <a:bodyPr vert="horz" lIns="91440" tIns="45720" rIns="91440" bIns="45720" rtlCol="0" anchor="t">
            <a:normAutofit/>
          </a:bodyPr>
          <a:lstStyle/>
          <a:p>
            <a:pPr marL="857250" lvl="1" indent="-457200">
              <a:lnSpc>
                <a:spcPct val="100000"/>
              </a:lnSpc>
              <a:spcBef>
                <a:spcPts val="0"/>
              </a:spcBef>
            </a:pPr>
            <a:r>
              <a:rPr lang="en-GB" sz="2600" dirty="0">
                <a:latin typeface="Aptos"/>
                <a:cs typeface="Arial"/>
              </a:rPr>
              <a:t>Interactive Visual Analytics:</a:t>
            </a:r>
            <a:r>
              <a:rPr lang="en-US" sz="2600" dirty="0">
                <a:latin typeface="Aptos"/>
                <a:cs typeface="Arial"/>
              </a:rPr>
              <a:t> </a:t>
            </a:r>
          </a:p>
          <a:p>
            <a:pPr marL="1314450" lvl="2" indent="-457200">
              <a:lnSpc>
                <a:spcPct val="100000"/>
              </a:lnSpc>
              <a:spcBef>
                <a:spcPts val="0"/>
              </a:spcBef>
            </a:pPr>
            <a:r>
              <a:rPr lang="en-GB" sz="2200" dirty="0">
                <a:latin typeface="Aptos"/>
                <a:cs typeface="Arial"/>
              </a:rPr>
              <a:t>Geospatial analytics using Folium</a:t>
            </a:r>
            <a:r>
              <a:rPr lang="en-US" sz="2200" dirty="0">
                <a:latin typeface="Aptos"/>
                <a:cs typeface="Arial"/>
              </a:rPr>
              <a:t> </a:t>
            </a:r>
          </a:p>
          <a:p>
            <a:pPr marL="1314450" lvl="2" indent="-457200">
              <a:lnSpc>
                <a:spcPct val="100000"/>
              </a:lnSpc>
              <a:spcBef>
                <a:spcPts val="0"/>
              </a:spcBef>
            </a:pPr>
            <a:r>
              <a:rPr lang="en-GB" sz="2200" dirty="0">
                <a:latin typeface="Aptos"/>
                <a:cs typeface="Arial"/>
              </a:rPr>
              <a:t>Interactive dashboard with </a:t>
            </a:r>
            <a:r>
              <a:rPr lang="en-GB" sz="2200" err="1">
                <a:latin typeface="Aptos"/>
                <a:cs typeface="Arial"/>
              </a:rPr>
              <a:t>Plotly</a:t>
            </a:r>
            <a:r>
              <a:rPr lang="en-GB" sz="2200" dirty="0">
                <a:latin typeface="Aptos"/>
                <a:cs typeface="Arial"/>
              </a:rPr>
              <a:t> Dash</a:t>
            </a:r>
            <a:r>
              <a:rPr lang="en-US" sz="2200" dirty="0">
                <a:latin typeface="Aptos"/>
                <a:cs typeface="Arial"/>
              </a:rPr>
              <a:t> </a:t>
            </a:r>
          </a:p>
          <a:p>
            <a:pPr marL="1314450" lvl="2" indent="-457200">
              <a:lnSpc>
                <a:spcPct val="100000"/>
              </a:lnSpc>
              <a:spcBef>
                <a:spcPts val="0"/>
              </a:spcBef>
            </a:pPr>
            <a:endParaRPr lang="en-US" dirty="0">
              <a:latin typeface="Aptos"/>
              <a:cs typeface="Arial"/>
            </a:endParaRPr>
          </a:p>
          <a:p>
            <a:pPr marL="857250" lvl="1" indent="-457200">
              <a:lnSpc>
                <a:spcPct val="100000"/>
              </a:lnSpc>
              <a:spcBef>
                <a:spcPts val="0"/>
              </a:spcBef>
            </a:pPr>
            <a:r>
              <a:rPr lang="en-GB" sz="2600" dirty="0">
                <a:latin typeface="Aptos"/>
                <a:cs typeface="Arial"/>
              </a:rPr>
              <a:t>Data Modelling and Evaluation:</a:t>
            </a:r>
            <a:r>
              <a:rPr lang="en-US" sz="2600" dirty="0">
                <a:latin typeface="Aptos"/>
                <a:cs typeface="Arial"/>
              </a:rPr>
              <a:t> </a:t>
            </a:r>
          </a:p>
          <a:p>
            <a:pPr marL="1314450" lvl="2" indent="-457200">
              <a:lnSpc>
                <a:spcPct val="100000"/>
              </a:lnSpc>
              <a:spcBef>
                <a:spcPts val="0"/>
              </a:spcBef>
            </a:pPr>
            <a:r>
              <a:rPr lang="en-GB" sz="2200" dirty="0">
                <a:latin typeface="Aptos"/>
                <a:cs typeface="Arial"/>
              </a:rPr>
              <a:t>Determine training labels, Hyperparameter for SVM, Classification Trees and Logistic Regression</a:t>
            </a:r>
            <a:r>
              <a:rPr lang="en-US" sz="2200" dirty="0">
                <a:latin typeface="Aptos"/>
                <a:cs typeface="Arial"/>
              </a:rPr>
              <a:t> </a:t>
            </a:r>
          </a:p>
          <a:p>
            <a:pPr marL="1314450" lvl="2" indent="-457200">
              <a:lnSpc>
                <a:spcPct val="100000"/>
              </a:lnSpc>
              <a:spcBef>
                <a:spcPts val="0"/>
              </a:spcBef>
            </a:pPr>
            <a:r>
              <a:rPr lang="en-GB" sz="2200" dirty="0">
                <a:latin typeface="Aptos"/>
                <a:cs typeface="Arial"/>
              </a:rPr>
              <a:t>Plot confusion matrix for each classification model</a:t>
            </a:r>
            <a:r>
              <a:rPr lang="en-US" sz="2200" dirty="0">
                <a:latin typeface="Aptos"/>
                <a:cs typeface="Arial"/>
              </a:rPr>
              <a:t> </a:t>
            </a:r>
          </a:p>
          <a:p>
            <a:pPr marL="1314450" lvl="2" indent="-457200">
              <a:lnSpc>
                <a:spcPct val="100000"/>
              </a:lnSpc>
              <a:spcBef>
                <a:spcPts val="0"/>
              </a:spcBef>
            </a:pPr>
            <a:r>
              <a:rPr lang="en-GB" sz="2200" dirty="0">
                <a:latin typeface="Aptos"/>
                <a:cs typeface="Arial"/>
              </a:rPr>
              <a:t>Assess accuracy of each classification model</a:t>
            </a:r>
            <a:r>
              <a:rPr lang="en-US" sz="2200" dirty="0">
                <a:latin typeface="Aptos"/>
                <a:cs typeface="Arial"/>
              </a:rPr>
              <a:t> </a:t>
            </a:r>
          </a:p>
          <a:p>
            <a:endParaRPr lang="en-GB" sz="2200" dirty="0">
              <a:latin typeface="Aptos"/>
              <a:cs typeface="Calibri"/>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2"/>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0F648D67-739B-0DBD-EF03-DCECF4284919}"/>
              </a:ext>
            </a:extLst>
          </p:cNvPr>
          <p:cNvCxnSpPr/>
          <p:nvPr/>
        </p:nvCxnSpPr>
        <p:spPr>
          <a:xfrm flipV="1">
            <a:off x="836763" y="149955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04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cs typeface="Calibri Light"/>
              </a:rPr>
              <a:t>Data Collection</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51338" y="1510315"/>
            <a:ext cx="10515600" cy="4667639"/>
          </a:xfrm>
        </p:spPr>
        <p:txBody>
          <a:bodyPr vert="horz" lIns="91440" tIns="45720" rIns="91440" bIns="45720" rtlCol="0" anchor="t">
            <a:normAutofit/>
          </a:bodyPr>
          <a:lstStyle/>
          <a:p>
            <a:pPr marL="742950" lvl="1" indent="-342900">
              <a:buFont typeface="Calibri" panose="020B0604020202020204" pitchFamily="34" charset="0"/>
              <a:buChar char="-"/>
            </a:pPr>
            <a:r>
              <a:rPr lang="en-GB" dirty="0">
                <a:latin typeface="Aptos"/>
                <a:cs typeface="Arial"/>
              </a:rPr>
              <a:t>For this exercise, the data has been collected from two sources:</a:t>
            </a:r>
            <a:endParaRPr lang="en-US" dirty="0">
              <a:latin typeface="Calibri" panose="020F0502020204030204"/>
              <a:cs typeface="Calibri" panose="020F0502020204030204"/>
            </a:endParaRPr>
          </a:p>
          <a:p>
            <a:pPr marL="400050" lvl="1" indent="0">
              <a:buNone/>
            </a:pPr>
            <a:r>
              <a:rPr lang="en-GB" dirty="0">
                <a:latin typeface="Aptos"/>
                <a:cs typeface="Arial"/>
              </a:rPr>
              <a:t> 1.  SpaceX API</a:t>
            </a:r>
          </a:p>
          <a:p>
            <a:pPr marL="400050" lvl="1" indent="0">
              <a:buNone/>
            </a:pPr>
            <a:r>
              <a:rPr lang="en-GB" dirty="0">
                <a:latin typeface="Aptos"/>
                <a:cs typeface="Arial"/>
              </a:rPr>
              <a:t> 2.  Web Scraping</a:t>
            </a:r>
          </a:p>
          <a:p>
            <a:pPr marL="400050" lvl="1" indent="0">
              <a:buNone/>
            </a:pPr>
            <a:endParaRPr lang="en-GB" sz="22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49901" y="1105421"/>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4" name="Picture 3" descr="A diagram of a software processing process&#10;&#10;Description automatically generated">
            <a:extLst>
              <a:ext uri="{FF2B5EF4-FFF2-40B4-BE49-F238E27FC236}">
                <a16:creationId xmlns:a16="http://schemas.microsoft.com/office/drawing/2014/main" id="{0644362D-153A-A092-71B9-7044787F71A5}"/>
              </a:ext>
            </a:extLst>
          </p:cNvPr>
          <p:cNvPicPr>
            <a:picLocks noChangeAspect="1"/>
          </p:cNvPicPr>
          <p:nvPr/>
        </p:nvPicPr>
        <p:blipFill>
          <a:blip r:embed="rId3"/>
          <a:stretch>
            <a:fillRect/>
          </a:stretch>
        </p:blipFill>
        <p:spPr>
          <a:xfrm>
            <a:off x="3051285" y="2674719"/>
            <a:ext cx="6825154" cy="4188699"/>
          </a:xfrm>
          <a:prstGeom prst="rect">
            <a:avLst/>
          </a:prstGeom>
        </p:spPr>
      </p:pic>
    </p:spTree>
    <p:extLst>
      <p:ext uri="{BB962C8B-B14F-4D97-AF65-F5344CB8AC3E}">
        <p14:creationId xmlns:p14="http://schemas.microsoft.com/office/powerpoint/2010/main" val="59013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365125"/>
            <a:ext cx="10515600" cy="721219"/>
          </a:xfrm>
          <a:ln>
            <a:noFill/>
          </a:ln>
        </p:spPr>
        <p:txBody>
          <a:bodyPr>
            <a:normAutofit/>
          </a:bodyPr>
          <a:lstStyle/>
          <a:p>
            <a:r>
              <a:rPr lang="en-GB" sz="2800" dirty="0">
                <a:latin typeface="Aptos Display"/>
                <a:ea typeface="+mj-lt"/>
                <a:cs typeface="+mj-lt"/>
              </a:rPr>
              <a:t>Data Collection</a:t>
            </a:r>
            <a:r>
              <a:rPr lang="en-GB" sz="2600" dirty="0">
                <a:latin typeface="Aptos Display"/>
                <a:ea typeface="+mj-lt"/>
                <a:cs typeface="+mj-lt"/>
              </a:rPr>
              <a:t>- </a:t>
            </a:r>
            <a:r>
              <a:rPr lang="en-GB" sz="2600" b="1" dirty="0">
                <a:latin typeface="Aptos"/>
                <a:ea typeface="+mj-lt"/>
                <a:cs typeface="+mj-lt"/>
              </a:rPr>
              <a:t>SpaceX API</a:t>
            </a:r>
            <a:endParaRPr lang="en-US" sz="2600" dirty="0">
              <a:latin typeface="Aptos"/>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759373" y="1155592"/>
            <a:ext cx="5260427" cy="5231577"/>
          </a:xfrm>
        </p:spPr>
        <p:txBody>
          <a:bodyPr vert="horz" lIns="91440" tIns="45720" rIns="91440" bIns="45720" rtlCol="0" anchor="t">
            <a:normAutofit fontScale="85000" lnSpcReduction="10000"/>
          </a:bodyPr>
          <a:lstStyle/>
          <a:p>
            <a:pPr marL="400050" lvl="1" indent="0">
              <a:buNone/>
            </a:pPr>
            <a:endParaRPr lang="en-GB" dirty="0">
              <a:latin typeface="Aptos"/>
              <a:cs typeface="Arial"/>
            </a:endParaRPr>
          </a:p>
          <a:p>
            <a:pPr marL="400050" lvl="1" indent="0">
              <a:buNone/>
            </a:pPr>
            <a:r>
              <a:rPr lang="en-GB" dirty="0">
                <a:latin typeface="Aptos"/>
                <a:cs typeface="Arial"/>
              </a:rPr>
              <a:t>SpaceX has provided a Rest API which contains all the data about launches, information about the rocket used, payload delivered, launch specifications, landing specifications, and landing outcome.</a:t>
            </a:r>
            <a:endParaRPr lang="en-US" dirty="0">
              <a:latin typeface="Aptos"/>
              <a:cs typeface="Arial"/>
            </a:endParaRPr>
          </a:p>
          <a:p>
            <a:pPr marL="400050" lvl="1" indent="0">
              <a:buNone/>
            </a:pPr>
            <a:endParaRPr lang="en-GB" dirty="0">
              <a:latin typeface="Aptos"/>
              <a:cs typeface="Arial"/>
            </a:endParaRPr>
          </a:p>
          <a:p>
            <a:pPr lvl="1">
              <a:buNone/>
            </a:pPr>
            <a:r>
              <a:rPr lang="en-GB" dirty="0" err="1">
                <a:latin typeface="Aptos"/>
                <a:ea typeface="+mn-lt"/>
                <a:cs typeface="+mn-lt"/>
              </a:rPr>
              <a:t>Github</a:t>
            </a:r>
            <a:r>
              <a:rPr lang="en-GB" dirty="0">
                <a:latin typeface="Aptos"/>
                <a:ea typeface="+mn-lt"/>
                <a:cs typeface="+mn-lt"/>
              </a:rPr>
              <a:t> URL: </a:t>
            </a:r>
            <a:r>
              <a:rPr lang="en-GB" dirty="0">
                <a:latin typeface="Aptos"/>
                <a:ea typeface="+mn-lt"/>
                <a:cs typeface="+mn-lt"/>
                <a:hlinkClick r:id="rId2"/>
              </a:rPr>
              <a:t>https://github.com/capstone-spacex-data-collection-api.ipynb</a:t>
            </a:r>
            <a:endParaRPr lang="en-GB">
              <a:latin typeface="Aptos"/>
              <a:ea typeface="+mn-lt"/>
              <a:cs typeface="+mn-lt"/>
            </a:endParaRPr>
          </a:p>
          <a:p>
            <a:pPr marL="400050" lvl="1" indent="0">
              <a:buNone/>
            </a:pPr>
            <a:endParaRPr lang="en-GB" dirty="0">
              <a:latin typeface="Aptos"/>
              <a:cs typeface="Arial"/>
            </a:endParaRPr>
          </a:p>
          <a:p>
            <a:pPr marL="400050" lvl="1" indent="0">
              <a:buNone/>
            </a:pPr>
            <a:r>
              <a:rPr lang="en-GB" dirty="0">
                <a:latin typeface="Aptos"/>
                <a:cs typeface="Arial"/>
              </a:rPr>
              <a:t>Steps:</a:t>
            </a:r>
            <a:endParaRPr lang="en-US" dirty="0">
              <a:latin typeface="Aptos"/>
              <a:cs typeface="Arial"/>
            </a:endParaRPr>
          </a:p>
          <a:p>
            <a:pPr marL="742950" lvl="1" indent="-342900">
              <a:buFont typeface="Calibri,Sans-Serif"/>
              <a:buChar char="-"/>
            </a:pPr>
            <a:r>
              <a:rPr lang="en-GB" dirty="0">
                <a:latin typeface="Aptos"/>
                <a:cs typeface="Arial"/>
              </a:rPr>
              <a:t>Make a GET request to SpaceX API</a:t>
            </a:r>
            <a:endParaRPr lang="en-US">
              <a:latin typeface="Aptos"/>
              <a:cs typeface="Arial"/>
            </a:endParaRPr>
          </a:p>
          <a:p>
            <a:pPr marL="742950" lvl="1" indent="-342900">
              <a:buFont typeface="Calibri,Sans-Serif"/>
              <a:buChar char="-"/>
            </a:pPr>
            <a:r>
              <a:rPr lang="en-GB" dirty="0">
                <a:latin typeface="Aptos"/>
                <a:cs typeface="Arial"/>
              </a:rPr>
              <a:t>Store the data into a pandas </a:t>
            </a:r>
            <a:r>
              <a:rPr lang="en-GB" dirty="0" err="1">
                <a:latin typeface="Aptos"/>
                <a:cs typeface="Arial"/>
              </a:rPr>
              <a:t>dataframe</a:t>
            </a:r>
            <a:r>
              <a:rPr lang="en-GB" dirty="0">
                <a:latin typeface="Aptos"/>
                <a:cs typeface="Arial"/>
              </a:rPr>
              <a:t> object.</a:t>
            </a:r>
            <a:endParaRPr lang="en-US">
              <a:latin typeface="Aptos"/>
              <a:cs typeface="Arial"/>
            </a:endParaRPr>
          </a:p>
          <a:p>
            <a:pPr marL="742950" lvl="1" indent="-342900">
              <a:buFont typeface="Calibri,Sans-Serif"/>
              <a:buChar char="-"/>
            </a:pPr>
            <a:r>
              <a:rPr lang="en-GB" dirty="0">
                <a:latin typeface="Aptos"/>
                <a:cs typeface="Arial"/>
              </a:rPr>
              <a:t>Further filter the data to get only Falcon 9 entries,  remove null values and replace missing data.</a:t>
            </a:r>
          </a:p>
          <a:p>
            <a:pPr marL="400050" lvl="1" indent="0">
              <a:buNone/>
            </a:pPr>
            <a:endParaRPr lang="en-GB" sz="2200" dirty="0">
              <a:latin typeface="Aptos"/>
              <a:cs typeface="Arial"/>
            </a:endParaRPr>
          </a:p>
          <a:p>
            <a:pPr marL="400050" lvl="1" indent="0">
              <a:buNone/>
            </a:pPr>
            <a:endParaRPr lang="en-GB" dirty="0">
              <a:latin typeface="Aptos"/>
              <a:ea typeface="+mn-lt"/>
              <a:cs typeface="+mn-lt"/>
            </a:endParaRPr>
          </a:p>
        </p:txBody>
      </p:sp>
      <p:sp>
        <p:nvSpPr>
          <p:cNvPr id="7" name="Content Placeholder 6">
            <a:extLst>
              <a:ext uri="{FF2B5EF4-FFF2-40B4-BE49-F238E27FC236}">
                <a16:creationId xmlns:a16="http://schemas.microsoft.com/office/drawing/2014/main" id="{A0ECAE27-E950-D1E3-49D6-521C0E60FE83}"/>
              </a:ext>
            </a:extLst>
          </p:cNvPr>
          <p:cNvSpPr>
            <a:spLocks noGrp="1"/>
          </p:cNvSpPr>
          <p:nvPr>
            <p:ph sz="half" idx="2"/>
          </p:nvPr>
        </p:nvSpPr>
        <p:spPr>
          <a:xfrm>
            <a:off x="6487510" y="1089903"/>
            <a:ext cx="4866290" cy="5402369"/>
          </a:xfrm>
        </p:spPr>
        <p:txBody>
          <a:bodyPr vert="horz" lIns="91440" tIns="45720" rIns="91440" bIns="45720" rtlCol="0" anchor="t">
            <a:normAutofit fontScale="85000" lnSpcReduction="10000"/>
          </a:bodyPr>
          <a:lstStyle/>
          <a:p>
            <a:pPr marL="514350" indent="-514350">
              <a:buAutoNum type="arabicPeriod"/>
            </a:pPr>
            <a:endParaRPr lang="en-GB" sz="2200" dirty="0">
              <a:latin typeface="Aptos"/>
              <a:ea typeface="Calibri"/>
              <a:cs typeface="Calibri"/>
            </a:endParaRPr>
          </a:p>
          <a:p>
            <a:pPr marL="0" indent="0">
              <a:buNone/>
            </a:pPr>
            <a:endParaRPr lang="en-GB" sz="2200" dirty="0">
              <a:latin typeface="Aptos"/>
              <a:ea typeface="Calibri"/>
              <a:cs typeface="Calibri"/>
            </a:endParaRPr>
          </a:p>
        </p:txBody>
      </p: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765716BB-0454-AB14-CFDB-21D4C31B72FC}"/>
              </a:ext>
            </a:extLst>
          </p:cNvPr>
          <p:cNvPicPr>
            <a:picLocks noChangeAspect="1"/>
          </p:cNvPicPr>
          <p:nvPr/>
        </p:nvPicPr>
        <p:blipFill>
          <a:blip r:embed="rId4"/>
          <a:stretch>
            <a:fillRect/>
          </a:stretch>
        </p:blipFill>
        <p:spPr>
          <a:xfrm>
            <a:off x="6141325" y="1020161"/>
            <a:ext cx="5322175" cy="5540265"/>
          </a:xfrm>
          <a:prstGeom prst="rect">
            <a:avLst/>
          </a:prstGeom>
        </p:spPr>
      </p:pic>
      <p:cxnSp>
        <p:nvCxnSpPr>
          <p:cNvPr id="18" name="Straight Arrow Connector 17">
            <a:extLst>
              <a:ext uri="{FF2B5EF4-FFF2-40B4-BE49-F238E27FC236}">
                <a16:creationId xmlns:a16="http://schemas.microsoft.com/office/drawing/2014/main" id="{ED7391E5-FF79-A9C3-5A27-980BA085F9DD}"/>
              </a:ext>
            </a:extLst>
          </p:cNvPr>
          <p:cNvCxnSpPr/>
          <p:nvPr/>
        </p:nvCxnSpPr>
        <p:spPr>
          <a:xfrm flipV="1">
            <a:off x="836763" y="1079145"/>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9644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2.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Words>
  <Application>Microsoft Office PowerPoint</Application>
  <PresentationFormat>Widescreen</PresentationFormat>
  <Paragraphs>1</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Space X Falcon 9 Landing Analysis</vt:lpstr>
      <vt:lpstr>Outline</vt:lpstr>
      <vt:lpstr>Executive Summary</vt:lpstr>
      <vt:lpstr>Introduction</vt:lpstr>
      <vt:lpstr>METHODOLOGY</vt:lpstr>
      <vt:lpstr>Methodology Summary:</vt:lpstr>
      <vt:lpstr>Contd. Methodology Summary..</vt:lpstr>
      <vt:lpstr>Data Collection</vt:lpstr>
      <vt:lpstr>Data Collection- SpaceX API</vt:lpstr>
      <vt:lpstr>Data Collection- Web Scraping</vt:lpstr>
      <vt:lpstr>Data Wrangling</vt:lpstr>
      <vt:lpstr>Contd. Data Wrangling...</vt:lpstr>
      <vt:lpstr>Exploratory Data Analysis with Visualization</vt:lpstr>
      <vt:lpstr>Exploratory Data Analysis with SQL</vt:lpstr>
      <vt:lpstr>Interactive Maps with Folium</vt:lpstr>
      <vt:lpstr>Contd. Interactive maps...</vt:lpstr>
      <vt:lpstr>Interactive Dashboard with Plotly Dash</vt:lpstr>
      <vt:lpstr>Predictive Analysis with Classification Models</vt:lpstr>
      <vt:lpstr>Contd. Interactive maps...</vt:lpstr>
      <vt:lpstr>Contd. Interactive maps...</vt:lpstr>
      <vt:lpstr>Results</vt:lpstr>
      <vt:lpstr>Exploratory Data Analysis (EDA) Insights</vt:lpstr>
      <vt:lpstr>Flight Number vs. Launch Site </vt:lpstr>
      <vt:lpstr>Payload vs. Launch Site </vt:lpstr>
      <vt:lpstr>Success Rate vs. Orbit Type </vt:lpstr>
      <vt:lpstr>Flight Number vs. Orbit Type  </vt:lpstr>
      <vt:lpstr>Payload vs. Orbit Type  </vt:lpstr>
      <vt:lpstr>Launch Success Yearly Trend</vt:lpstr>
      <vt:lpstr>Launch Sites</vt:lpstr>
      <vt:lpstr>Launch Site Names begin with 'CCA'</vt:lpstr>
      <vt:lpstr>Total Payload Mass</vt:lpstr>
      <vt:lpstr>Average Payload Mass carried by booster F9 V1.1</vt:lpstr>
      <vt:lpstr>First Successful Ground Landing</vt:lpstr>
      <vt:lpstr>Successful Drone Ship Landing with Payload between 4000 and 6000 </vt:lpstr>
      <vt:lpstr>Total Successful and Failed Mission Outcome</vt:lpstr>
      <vt:lpstr>Boosters carrying maximum Payload</vt:lpstr>
      <vt:lpstr>2015 Launch Records</vt:lpstr>
      <vt:lpstr>Ranking Landing Outcomes Between 2010-06-04 and 2017-03-20 </vt:lpstr>
      <vt:lpstr>Launch Sites Proximities Analysis</vt:lpstr>
      <vt:lpstr>Mark All Launch Sites on Map</vt:lpstr>
      <vt:lpstr>Mark Success and Failed Launch Sites on Map</vt:lpstr>
      <vt:lpstr>Distances between a Launch Site to Proximities</vt:lpstr>
      <vt:lpstr>Interactive Dashboard with Plotly Dash</vt:lpstr>
      <vt:lpstr>Launch Success for All Sites</vt:lpstr>
      <vt:lpstr>Launch Success for </vt:lpstr>
      <vt:lpstr>Launch Outcome VS. Payload scatter plot for all sites</vt:lpstr>
      <vt:lpstr>Launch Outcome VS. Payload scatter plot for all sites</vt:lpstr>
      <vt:lpstr>Predictive Analysis (Classification)</vt:lpstr>
      <vt:lpstr>Classification Accuracy</vt:lpstr>
      <vt:lpstr>Conclusion</vt:lpstr>
      <vt:lpstr>Conclusion</vt:lpstr>
      <vt:lpstr>Classification Accuracy</vt:lpstr>
      <vt:lpstr>Appendix</vt:lpstr>
      <vt:lpstr>Cont. 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2568</cp:revision>
  <dcterms:created xsi:type="dcterms:W3CDTF">2024-03-15T14:38:04Z</dcterms:created>
  <dcterms:modified xsi:type="dcterms:W3CDTF">2024-03-19T21:31:14Z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